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94" r:id="rId3"/>
    <p:sldId id="257" r:id="rId4"/>
    <p:sldId id="289" r:id="rId5"/>
    <p:sldId id="290" r:id="rId6"/>
    <p:sldId id="291" r:id="rId7"/>
    <p:sldId id="293" r:id="rId8"/>
    <p:sldId id="300" r:id="rId9"/>
    <p:sldId id="258" r:id="rId10"/>
    <p:sldId id="295" r:id="rId11"/>
    <p:sldId id="298" r:id="rId12"/>
    <p:sldId id="302" r:id="rId13"/>
    <p:sldId id="287" r:id="rId14"/>
    <p:sldId id="303" r:id="rId15"/>
    <p:sldId id="304" r:id="rId16"/>
    <p:sldId id="284" r:id="rId17"/>
    <p:sldId id="285" r:id="rId18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ovric" initials="v" lastIdx="13" clrIdx="0">
    <p:extLst>
      <p:ext uri="{19B8F6BF-5375-455C-9EA6-DF929625EA0E}">
        <p15:presenceInfo xmlns:p15="http://schemas.microsoft.com/office/powerpoint/2012/main" userId="S-1-5-21-2838918485-2815261674-684108983-11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DA2"/>
    <a:srgbClr val="892D8A"/>
    <a:srgbClr val="250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>
      <p:cViewPr varScale="1">
        <p:scale>
          <a:sx n="117" d="100"/>
          <a:sy n="117" d="100"/>
        </p:scale>
        <p:origin x="619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lovric\Desktop\Task%20and%20Projects%202024\MK%20preza%20-%20Ivana\Croatia%20gra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200" b="1">
                <a:solidFill>
                  <a:schemeClr val="bg1">
                    <a:lumMod val="50000"/>
                  </a:schemeClr>
                </a:solidFill>
              </a:rPr>
              <a:t>Projection</a:t>
            </a:r>
            <a:r>
              <a:rPr lang="hr-HR" sz="1200" b="1" baseline="0">
                <a:solidFill>
                  <a:schemeClr val="bg1">
                    <a:lumMod val="50000"/>
                  </a:schemeClr>
                </a:solidFill>
              </a:rPr>
              <a:t> of population of Croatia for the period 2022-2070</a:t>
            </a:r>
            <a:endParaRPr lang="en-US" sz="1200" b="1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130103777507663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7873794164101427E-2"/>
          <c:y val="0.1645273541035123"/>
          <c:w val="0.83179631738694249"/>
          <c:h val="0.7084954846286920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Sheet1!$C$4:$N$4</c:f>
              <c:numCache>
                <c:formatCode>General</c:formatCode>
                <c:ptCount val="12"/>
                <c:pt idx="0">
                  <c:v>2022</c:v>
                </c:pt>
                <c:pt idx="1">
                  <c:v>2023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</c:numCache>
            </c:numRef>
          </c:cat>
          <c:val>
            <c:numRef>
              <c:f>Sheet1!$C$5:$N$5</c:f>
              <c:numCache>
                <c:formatCode>_-* #,##0_-;\-* #,##0_-;_-* "-"??_-;_-@_-</c:formatCode>
                <c:ptCount val="12"/>
                <c:pt idx="0">
                  <c:v>3862305</c:v>
                </c:pt>
                <c:pt idx="1">
                  <c:v>3854381</c:v>
                </c:pt>
                <c:pt idx="2">
                  <c:v>3810628</c:v>
                </c:pt>
                <c:pt idx="3">
                  <c:v>3693206</c:v>
                </c:pt>
                <c:pt idx="4">
                  <c:v>3593292</c:v>
                </c:pt>
                <c:pt idx="5">
                  <c:v>3495577</c:v>
                </c:pt>
                <c:pt idx="6">
                  <c:v>3400681</c:v>
                </c:pt>
                <c:pt idx="7">
                  <c:v>3310003</c:v>
                </c:pt>
                <c:pt idx="8">
                  <c:v>3225297</c:v>
                </c:pt>
                <c:pt idx="9">
                  <c:v>3148039</c:v>
                </c:pt>
                <c:pt idx="10">
                  <c:v>3079755</c:v>
                </c:pt>
                <c:pt idx="11">
                  <c:v>3017290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A3-466B-8385-8F13A7E9F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1541392"/>
        <c:axId val="1151541872"/>
      </c:lineChart>
      <c:catAx>
        <c:axId val="115154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541872"/>
        <c:crosses val="autoZero"/>
        <c:auto val="1"/>
        <c:lblAlgn val="ctr"/>
        <c:lblOffset val="100"/>
        <c:noMultiLvlLbl val="0"/>
      </c:catAx>
      <c:valAx>
        <c:axId val="115154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0" spcFirstLastPara="1" vertOverflow="ellipsis" wrap="square" anchor="b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541392"/>
        <c:crosses val="autoZero"/>
        <c:crossBetween val="between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FF5C8F-0E00-4E7A-A76C-D6083B03F71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E241A06-9AE9-4D58-88C8-CA82CF61047C}">
      <dgm:prSet phldrT="[Text]"/>
      <dgm:spPr/>
      <dgm:t>
        <a:bodyPr/>
        <a:lstStyle/>
        <a:p>
          <a:r>
            <a:rPr lang="hr-HR" dirty="0"/>
            <a:t>Composition (07/2008)</a:t>
          </a:r>
          <a:endParaRPr lang="en-US" dirty="0"/>
        </a:p>
      </dgm:t>
    </dgm:pt>
    <dgm:pt modelId="{F7CD4BE0-69AE-4CF3-BD95-0B0B1F936EC8}" type="parTrans" cxnId="{9E088A63-7F02-4913-9215-AC37175B7B44}">
      <dgm:prSet/>
      <dgm:spPr/>
      <dgm:t>
        <a:bodyPr/>
        <a:lstStyle/>
        <a:p>
          <a:endParaRPr lang="en-US"/>
        </a:p>
      </dgm:t>
    </dgm:pt>
    <dgm:pt modelId="{A29FB06D-C48F-494F-BC40-9F21E8C5F455}" type="sibTrans" cxnId="{9E088A63-7F02-4913-9215-AC37175B7B44}">
      <dgm:prSet/>
      <dgm:spPr/>
      <dgm:t>
        <a:bodyPr/>
        <a:lstStyle/>
        <a:p>
          <a:endParaRPr lang="en-US"/>
        </a:p>
      </dgm:t>
    </dgm:pt>
    <dgm:pt modelId="{E811EFCD-DC54-4608-8E2E-9FAFAF75899E}">
      <dgm:prSet phldrT="[Text]"/>
      <dgm:spPr/>
      <dgm:t>
        <a:bodyPr/>
        <a:lstStyle/>
        <a:p>
          <a:r>
            <a:rPr lang="hr-HR" dirty="0"/>
            <a:t>30 listed companies</a:t>
          </a:r>
          <a:endParaRPr lang="en-US" dirty="0"/>
        </a:p>
      </dgm:t>
    </dgm:pt>
    <dgm:pt modelId="{8BD012D4-CF90-4E6C-B637-ED437FECCD64}" type="parTrans" cxnId="{685E07FC-CE3A-4C9D-B6A7-9BBD46E467C0}">
      <dgm:prSet/>
      <dgm:spPr/>
      <dgm:t>
        <a:bodyPr/>
        <a:lstStyle/>
        <a:p>
          <a:endParaRPr lang="en-US"/>
        </a:p>
      </dgm:t>
    </dgm:pt>
    <dgm:pt modelId="{FA97D8BE-74FB-453B-9C5D-FC6A9528747D}" type="sibTrans" cxnId="{685E07FC-CE3A-4C9D-B6A7-9BBD46E467C0}">
      <dgm:prSet/>
      <dgm:spPr/>
      <dgm:t>
        <a:bodyPr/>
        <a:lstStyle/>
        <a:p>
          <a:endParaRPr lang="en-US"/>
        </a:p>
      </dgm:t>
    </dgm:pt>
    <dgm:pt modelId="{A7210F4F-DF1D-441F-8A99-0B467FB46758}">
      <dgm:prSet phldrT="[Text]"/>
      <dgm:spPr/>
      <dgm:t>
        <a:bodyPr/>
        <a:lstStyle/>
        <a:p>
          <a:r>
            <a:rPr lang="hr-HR" dirty="0"/>
            <a:t>Turnover (07/2008)</a:t>
          </a:r>
          <a:endParaRPr lang="en-US" dirty="0"/>
        </a:p>
      </dgm:t>
    </dgm:pt>
    <dgm:pt modelId="{6C050FE5-F7CD-414B-88B3-F70BE6F394DF}" type="parTrans" cxnId="{6A2E5318-C49D-4F8A-8D61-5C51B1C5F098}">
      <dgm:prSet/>
      <dgm:spPr/>
      <dgm:t>
        <a:bodyPr/>
        <a:lstStyle/>
        <a:p>
          <a:endParaRPr lang="en-US"/>
        </a:p>
      </dgm:t>
    </dgm:pt>
    <dgm:pt modelId="{39A22956-7534-49D1-B3AD-0B43B5C8432C}" type="sibTrans" cxnId="{6A2E5318-C49D-4F8A-8D61-5C51B1C5F098}">
      <dgm:prSet/>
      <dgm:spPr/>
      <dgm:t>
        <a:bodyPr/>
        <a:lstStyle/>
        <a:p>
          <a:endParaRPr lang="en-US"/>
        </a:p>
      </dgm:t>
    </dgm:pt>
    <dgm:pt modelId="{BECD87B8-A085-41E0-AC7B-00F40650641C}">
      <dgm:prSet phldrT="[Text]"/>
      <dgm:spPr/>
      <dgm:t>
        <a:bodyPr/>
        <a:lstStyle/>
        <a:p>
          <a:r>
            <a:rPr lang="en-US" b="0" i="0" u="none" dirty="0"/>
            <a:t>1.210.011.837,44</a:t>
          </a:r>
          <a:r>
            <a:rPr lang="hr-HR" b="0" i="0" u="none" dirty="0"/>
            <a:t> €</a:t>
          </a:r>
          <a:endParaRPr lang="en-US" dirty="0"/>
        </a:p>
      </dgm:t>
    </dgm:pt>
    <dgm:pt modelId="{F42CA700-6005-4EE4-B3E4-A968D33BBE09}" type="parTrans" cxnId="{8BE7E63D-1E8D-489B-B3F5-5BAD9BE01358}">
      <dgm:prSet/>
      <dgm:spPr/>
      <dgm:t>
        <a:bodyPr/>
        <a:lstStyle/>
        <a:p>
          <a:endParaRPr lang="en-US"/>
        </a:p>
      </dgm:t>
    </dgm:pt>
    <dgm:pt modelId="{7E5EE973-89F4-4227-88F5-114F43C5D48C}" type="sibTrans" cxnId="{8BE7E63D-1E8D-489B-B3F5-5BAD9BE01358}">
      <dgm:prSet/>
      <dgm:spPr/>
      <dgm:t>
        <a:bodyPr/>
        <a:lstStyle/>
        <a:p>
          <a:endParaRPr lang="en-US"/>
        </a:p>
      </dgm:t>
    </dgm:pt>
    <dgm:pt modelId="{5DAE01D7-0193-44AC-8930-611785022105}">
      <dgm:prSet phldrT="[Text]"/>
      <dgm:spPr/>
      <dgm:t>
        <a:bodyPr/>
        <a:lstStyle/>
        <a:p>
          <a:r>
            <a:rPr lang="hr-HR" dirty="0"/>
            <a:t>Market cap. (on 31.07.2008.)</a:t>
          </a:r>
          <a:endParaRPr lang="en-US" dirty="0"/>
        </a:p>
      </dgm:t>
    </dgm:pt>
    <dgm:pt modelId="{DBB54F51-6DE7-452C-A4A9-ACE00D2A5582}" type="parTrans" cxnId="{76412469-9833-41A0-B029-ED4FF28CC914}">
      <dgm:prSet/>
      <dgm:spPr/>
      <dgm:t>
        <a:bodyPr/>
        <a:lstStyle/>
        <a:p>
          <a:endParaRPr lang="en-US"/>
        </a:p>
      </dgm:t>
    </dgm:pt>
    <dgm:pt modelId="{80F0F1AB-DCD3-4EF8-8C91-93924211E567}" type="sibTrans" cxnId="{76412469-9833-41A0-B029-ED4FF28CC914}">
      <dgm:prSet/>
      <dgm:spPr/>
      <dgm:t>
        <a:bodyPr/>
        <a:lstStyle/>
        <a:p>
          <a:endParaRPr lang="en-US"/>
        </a:p>
      </dgm:t>
    </dgm:pt>
    <dgm:pt modelId="{302BB3F9-BAC1-4EB8-A12F-E3620DC0A552}">
      <dgm:prSet phldrT="[Text]"/>
      <dgm:spPr/>
      <dgm:t>
        <a:bodyPr/>
        <a:lstStyle/>
        <a:p>
          <a:r>
            <a:rPr lang="en-US" b="0" i="0" u="none" dirty="0"/>
            <a:t>18.582.636.178,03</a:t>
          </a:r>
          <a:r>
            <a:rPr lang="hr-HR" b="0" i="0" u="none" dirty="0"/>
            <a:t> €</a:t>
          </a:r>
          <a:endParaRPr lang="en-US" dirty="0"/>
        </a:p>
      </dgm:t>
    </dgm:pt>
    <dgm:pt modelId="{DB10A80C-F91B-40E9-9267-F225B38409FD}" type="parTrans" cxnId="{4142DBB4-0A7E-4371-A402-D725855AA699}">
      <dgm:prSet/>
      <dgm:spPr/>
      <dgm:t>
        <a:bodyPr/>
        <a:lstStyle/>
        <a:p>
          <a:endParaRPr lang="en-US"/>
        </a:p>
      </dgm:t>
    </dgm:pt>
    <dgm:pt modelId="{B137E4EE-03C1-42B6-BA61-1513BF0AC64B}" type="sibTrans" cxnId="{4142DBB4-0A7E-4371-A402-D725855AA699}">
      <dgm:prSet/>
      <dgm:spPr/>
      <dgm:t>
        <a:bodyPr/>
        <a:lstStyle/>
        <a:p>
          <a:endParaRPr lang="en-US"/>
        </a:p>
      </dgm:t>
    </dgm:pt>
    <dgm:pt modelId="{0FC87164-D178-48E7-A076-E58D68051F72}">
      <dgm:prSet phldrT="[Text]"/>
      <dgm:spPr/>
      <dgm:t>
        <a:bodyPr/>
        <a:lstStyle/>
        <a:p>
          <a:r>
            <a:rPr lang="hr-HR" dirty="0"/>
            <a:t>Volume (07/2008)</a:t>
          </a:r>
          <a:endParaRPr lang="en-US" dirty="0"/>
        </a:p>
      </dgm:t>
    </dgm:pt>
    <dgm:pt modelId="{96D71674-E6CB-4B10-A91C-8F3B0BA8DAEB}" type="parTrans" cxnId="{5C05F607-9506-4B41-BBB4-D1A83BBE9E30}">
      <dgm:prSet/>
      <dgm:spPr/>
      <dgm:t>
        <a:bodyPr/>
        <a:lstStyle/>
        <a:p>
          <a:endParaRPr lang="en-US"/>
        </a:p>
      </dgm:t>
    </dgm:pt>
    <dgm:pt modelId="{F9B2D09F-4529-445A-AD65-B2155AB94CC7}" type="sibTrans" cxnId="{5C05F607-9506-4B41-BBB4-D1A83BBE9E30}">
      <dgm:prSet/>
      <dgm:spPr/>
      <dgm:t>
        <a:bodyPr/>
        <a:lstStyle/>
        <a:p>
          <a:endParaRPr lang="en-US"/>
        </a:p>
      </dgm:t>
    </dgm:pt>
    <dgm:pt modelId="{2070C8B5-0C3A-400C-8B04-4678A1C45902}">
      <dgm:prSet phldrT="[Text]"/>
      <dgm:spPr/>
      <dgm:t>
        <a:bodyPr/>
        <a:lstStyle/>
        <a:p>
          <a:r>
            <a:rPr lang="hr-HR" dirty="0"/>
            <a:t>11.341.565,00</a:t>
          </a:r>
          <a:endParaRPr lang="en-US" dirty="0"/>
        </a:p>
      </dgm:t>
    </dgm:pt>
    <dgm:pt modelId="{80FD16B5-F384-4EDF-B56E-4132814FE3B1}" type="parTrans" cxnId="{C1EB6F40-0B55-48B1-B141-1483E6A142E5}">
      <dgm:prSet/>
      <dgm:spPr/>
      <dgm:t>
        <a:bodyPr/>
        <a:lstStyle/>
        <a:p>
          <a:endParaRPr lang="en-US"/>
        </a:p>
      </dgm:t>
    </dgm:pt>
    <dgm:pt modelId="{B84531CE-D064-4CB0-A888-76F2BB198223}" type="sibTrans" cxnId="{C1EB6F40-0B55-48B1-B141-1483E6A142E5}">
      <dgm:prSet/>
      <dgm:spPr/>
      <dgm:t>
        <a:bodyPr/>
        <a:lstStyle/>
        <a:p>
          <a:endParaRPr lang="en-US"/>
        </a:p>
      </dgm:t>
    </dgm:pt>
    <dgm:pt modelId="{C68277B9-1CB2-4E56-B023-36026C840114}" type="pres">
      <dgm:prSet presAssocID="{A9FF5C8F-0E00-4E7A-A76C-D6083B03F71A}" presName="linear" presStyleCnt="0">
        <dgm:presLayoutVars>
          <dgm:animLvl val="lvl"/>
          <dgm:resizeHandles val="exact"/>
        </dgm:presLayoutVars>
      </dgm:prSet>
      <dgm:spPr/>
    </dgm:pt>
    <dgm:pt modelId="{7E8C40A4-7DC7-4658-8FAD-55FE1F1456B5}" type="pres">
      <dgm:prSet presAssocID="{1E241A06-9AE9-4D58-88C8-CA82CF61047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AB6D220-F323-4E9F-A942-884DCE168AF2}" type="pres">
      <dgm:prSet presAssocID="{1E241A06-9AE9-4D58-88C8-CA82CF61047C}" presName="childText" presStyleLbl="revTx" presStyleIdx="0" presStyleCnt="4">
        <dgm:presLayoutVars>
          <dgm:bulletEnabled val="1"/>
        </dgm:presLayoutVars>
      </dgm:prSet>
      <dgm:spPr/>
    </dgm:pt>
    <dgm:pt modelId="{5A4A07B4-5108-492F-A943-53E0AB9EE677}" type="pres">
      <dgm:prSet presAssocID="{A7210F4F-DF1D-441F-8A99-0B467FB4675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03B004F-8621-4FC4-8DD4-FD1AB1D9D91C}" type="pres">
      <dgm:prSet presAssocID="{A7210F4F-DF1D-441F-8A99-0B467FB46758}" presName="childText" presStyleLbl="revTx" presStyleIdx="1" presStyleCnt="4">
        <dgm:presLayoutVars>
          <dgm:bulletEnabled val="1"/>
        </dgm:presLayoutVars>
      </dgm:prSet>
      <dgm:spPr/>
    </dgm:pt>
    <dgm:pt modelId="{677C7931-09B4-4925-8EB2-DC2CB0D0BEA5}" type="pres">
      <dgm:prSet presAssocID="{5DAE01D7-0193-44AC-8930-61178502210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454493F-FEBD-4070-A5BE-5574737D8DDE}" type="pres">
      <dgm:prSet presAssocID="{5DAE01D7-0193-44AC-8930-611785022105}" presName="childText" presStyleLbl="revTx" presStyleIdx="2" presStyleCnt="4">
        <dgm:presLayoutVars>
          <dgm:bulletEnabled val="1"/>
        </dgm:presLayoutVars>
      </dgm:prSet>
      <dgm:spPr/>
    </dgm:pt>
    <dgm:pt modelId="{DB00BA91-2F36-46B3-A2D1-2A4E8735097F}" type="pres">
      <dgm:prSet presAssocID="{0FC87164-D178-48E7-A076-E58D68051F7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F52FB02-EC38-459F-893F-8E16C67062AE}" type="pres">
      <dgm:prSet presAssocID="{0FC87164-D178-48E7-A076-E58D68051F72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5C05F607-9506-4B41-BBB4-D1A83BBE9E30}" srcId="{A9FF5C8F-0E00-4E7A-A76C-D6083B03F71A}" destId="{0FC87164-D178-48E7-A076-E58D68051F72}" srcOrd="3" destOrd="0" parTransId="{96D71674-E6CB-4B10-A91C-8F3B0BA8DAEB}" sibTransId="{F9B2D09F-4529-445A-AD65-B2155AB94CC7}"/>
    <dgm:cxn modelId="{D6B98510-D5E2-49A5-9CFA-F685D85BB725}" type="presOf" srcId="{2070C8B5-0C3A-400C-8B04-4678A1C45902}" destId="{0F52FB02-EC38-459F-893F-8E16C67062AE}" srcOrd="0" destOrd="0" presId="urn:microsoft.com/office/officeart/2005/8/layout/vList2"/>
    <dgm:cxn modelId="{6A2E5318-C49D-4F8A-8D61-5C51B1C5F098}" srcId="{A9FF5C8F-0E00-4E7A-A76C-D6083B03F71A}" destId="{A7210F4F-DF1D-441F-8A99-0B467FB46758}" srcOrd="1" destOrd="0" parTransId="{6C050FE5-F7CD-414B-88B3-F70BE6F394DF}" sibTransId="{39A22956-7534-49D1-B3AD-0B43B5C8432C}"/>
    <dgm:cxn modelId="{DF18D425-37E0-440F-8F3E-9C25C87E09FB}" type="presOf" srcId="{0FC87164-D178-48E7-A076-E58D68051F72}" destId="{DB00BA91-2F36-46B3-A2D1-2A4E8735097F}" srcOrd="0" destOrd="0" presId="urn:microsoft.com/office/officeart/2005/8/layout/vList2"/>
    <dgm:cxn modelId="{8BE7E63D-1E8D-489B-B3F5-5BAD9BE01358}" srcId="{A7210F4F-DF1D-441F-8A99-0B467FB46758}" destId="{BECD87B8-A085-41E0-AC7B-00F40650641C}" srcOrd="0" destOrd="0" parTransId="{F42CA700-6005-4EE4-B3E4-A968D33BBE09}" sibTransId="{7E5EE973-89F4-4227-88F5-114F43C5D48C}"/>
    <dgm:cxn modelId="{C1EB6F40-0B55-48B1-B141-1483E6A142E5}" srcId="{0FC87164-D178-48E7-A076-E58D68051F72}" destId="{2070C8B5-0C3A-400C-8B04-4678A1C45902}" srcOrd="0" destOrd="0" parTransId="{80FD16B5-F384-4EDF-B56E-4132814FE3B1}" sibTransId="{B84531CE-D064-4CB0-A888-76F2BB198223}"/>
    <dgm:cxn modelId="{9E088A63-7F02-4913-9215-AC37175B7B44}" srcId="{A9FF5C8F-0E00-4E7A-A76C-D6083B03F71A}" destId="{1E241A06-9AE9-4D58-88C8-CA82CF61047C}" srcOrd="0" destOrd="0" parTransId="{F7CD4BE0-69AE-4CF3-BD95-0B0B1F936EC8}" sibTransId="{A29FB06D-C48F-494F-BC40-9F21E8C5F455}"/>
    <dgm:cxn modelId="{76412469-9833-41A0-B029-ED4FF28CC914}" srcId="{A9FF5C8F-0E00-4E7A-A76C-D6083B03F71A}" destId="{5DAE01D7-0193-44AC-8930-611785022105}" srcOrd="2" destOrd="0" parTransId="{DBB54F51-6DE7-452C-A4A9-ACE00D2A5582}" sibTransId="{80F0F1AB-DCD3-4EF8-8C91-93924211E567}"/>
    <dgm:cxn modelId="{92304E6D-08FE-4B63-AA01-3C779306EEEF}" type="presOf" srcId="{1E241A06-9AE9-4D58-88C8-CA82CF61047C}" destId="{7E8C40A4-7DC7-4658-8FAD-55FE1F1456B5}" srcOrd="0" destOrd="0" presId="urn:microsoft.com/office/officeart/2005/8/layout/vList2"/>
    <dgm:cxn modelId="{0623E875-3EF4-4762-9ADB-D01FD414985C}" type="presOf" srcId="{A9FF5C8F-0E00-4E7A-A76C-D6083B03F71A}" destId="{C68277B9-1CB2-4E56-B023-36026C840114}" srcOrd="0" destOrd="0" presId="urn:microsoft.com/office/officeart/2005/8/layout/vList2"/>
    <dgm:cxn modelId="{0D480787-F29E-4515-85AA-413ED2FC1B72}" type="presOf" srcId="{BECD87B8-A085-41E0-AC7B-00F40650641C}" destId="{B03B004F-8621-4FC4-8DD4-FD1AB1D9D91C}" srcOrd="0" destOrd="0" presId="urn:microsoft.com/office/officeart/2005/8/layout/vList2"/>
    <dgm:cxn modelId="{FDC7BBAC-A3A3-465C-AA5C-39D81B3872EA}" type="presOf" srcId="{E811EFCD-DC54-4608-8E2E-9FAFAF75899E}" destId="{2AB6D220-F323-4E9F-A942-884DCE168AF2}" srcOrd="0" destOrd="0" presId="urn:microsoft.com/office/officeart/2005/8/layout/vList2"/>
    <dgm:cxn modelId="{4142DBB4-0A7E-4371-A402-D725855AA699}" srcId="{5DAE01D7-0193-44AC-8930-611785022105}" destId="{302BB3F9-BAC1-4EB8-A12F-E3620DC0A552}" srcOrd="0" destOrd="0" parTransId="{DB10A80C-F91B-40E9-9267-F225B38409FD}" sibTransId="{B137E4EE-03C1-42B6-BA61-1513BF0AC64B}"/>
    <dgm:cxn modelId="{6AB222D6-5828-4E66-9381-7005FE4BC786}" type="presOf" srcId="{5DAE01D7-0193-44AC-8930-611785022105}" destId="{677C7931-09B4-4925-8EB2-DC2CB0D0BEA5}" srcOrd="0" destOrd="0" presId="urn:microsoft.com/office/officeart/2005/8/layout/vList2"/>
    <dgm:cxn modelId="{6B5700DF-5A1C-44A2-9138-EC757CE43091}" type="presOf" srcId="{302BB3F9-BAC1-4EB8-A12F-E3620DC0A552}" destId="{E454493F-FEBD-4070-A5BE-5574737D8DDE}" srcOrd="0" destOrd="0" presId="urn:microsoft.com/office/officeart/2005/8/layout/vList2"/>
    <dgm:cxn modelId="{289CAEF5-1DD4-4802-88DC-220E3F841B3B}" type="presOf" srcId="{A7210F4F-DF1D-441F-8A99-0B467FB46758}" destId="{5A4A07B4-5108-492F-A943-53E0AB9EE677}" srcOrd="0" destOrd="0" presId="urn:microsoft.com/office/officeart/2005/8/layout/vList2"/>
    <dgm:cxn modelId="{685E07FC-CE3A-4C9D-B6A7-9BBD46E467C0}" srcId="{1E241A06-9AE9-4D58-88C8-CA82CF61047C}" destId="{E811EFCD-DC54-4608-8E2E-9FAFAF75899E}" srcOrd="0" destOrd="0" parTransId="{8BD012D4-CF90-4E6C-B637-ED437FECCD64}" sibTransId="{FA97D8BE-74FB-453B-9C5D-FC6A9528747D}"/>
    <dgm:cxn modelId="{E428CFA9-609A-4170-A49F-9FDB14C2B5A9}" type="presParOf" srcId="{C68277B9-1CB2-4E56-B023-36026C840114}" destId="{7E8C40A4-7DC7-4658-8FAD-55FE1F1456B5}" srcOrd="0" destOrd="0" presId="urn:microsoft.com/office/officeart/2005/8/layout/vList2"/>
    <dgm:cxn modelId="{5DC223B3-7306-4B83-A5B7-365F911877A6}" type="presParOf" srcId="{C68277B9-1CB2-4E56-B023-36026C840114}" destId="{2AB6D220-F323-4E9F-A942-884DCE168AF2}" srcOrd="1" destOrd="0" presId="urn:microsoft.com/office/officeart/2005/8/layout/vList2"/>
    <dgm:cxn modelId="{C8CBBA0F-12A8-4CC6-8E65-58808D75D739}" type="presParOf" srcId="{C68277B9-1CB2-4E56-B023-36026C840114}" destId="{5A4A07B4-5108-492F-A943-53E0AB9EE677}" srcOrd="2" destOrd="0" presId="urn:microsoft.com/office/officeart/2005/8/layout/vList2"/>
    <dgm:cxn modelId="{D25D87A2-8584-49AA-AF77-CE288BF7597E}" type="presParOf" srcId="{C68277B9-1CB2-4E56-B023-36026C840114}" destId="{B03B004F-8621-4FC4-8DD4-FD1AB1D9D91C}" srcOrd="3" destOrd="0" presId="urn:microsoft.com/office/officeart/2005/8/layout/vList2"/>
    <dgm:cxn modelId="{83776C8E-7C06-4928-B425-66E4C9868AFE}" type="presParOf" srcId="{C68277B9-1CB2-4E56-B023-36026C840114}" destId="{677C7931-09B4-4925-8EB2-DC2CB0D0BEA5}" srcOrd="4" destOrd="0" presId="urn:microsoft.com/office/officeart/2005/8/layout/vList2"/>
    <dgm:cxn modelId="{07C03EA4-6BF1-416A-926E-82151B2D9507}" type="presParOf" srcId="{C68277B9-1CB2-4E56-B023-36026C840114}" destId="{E454493F-FEBD-4070-A5BE-5574737D8DDE}" srcOrd="5" destOrd="0" presId="urn:microsoft.com/office/officeart/2005/8/layout/vList2"/>
    <dgm:cxn modelId="{76BD6442-4BBC-42B9-864D-CF91C0540DD2}" type="presParOf" srcId="{C68277B9-1CB2-4E56-B023-36026C840114}" destId="{DB00BA91-2F36-46B3-A2D1-2A4E8735097F}" srcOrd="6" destOrd="0" presId="urn:microsoft.com/office/officeart/2005/8/layout/vList2"/>
    <dgm:cxn modelId="{0ED2E693-89D5-4D5C-A3C5-64383B730EEB}" type="presParOf" srcId="{C68277B9-1CB2-4E56-B023-36026C840114}" destId="{0F52FB02-EC38-459F-893F-8E16C67062A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FF5C8F-0E00-4E7A-A76C-D6083B03F71A}" type="doc">
      <dgm:prSet loTypeId="urn:microsoft.com/office/officeart/2005/8/layout/vList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1E241A06-9AE9-4D58-88C8-CA82CF61047C}">
      <dgm:prSet phldrT="[Text]"/>
      <dgm:spPr/>
      <dgm:t>
        <a:bodyPr/>
        <a:lstStyle/>
        <a:p>
          <a:r>
            <a:rPr lang="hr-HR" dirty="0"/>
            <a:t>Composition (07/2024)</a:t>
          </a:r>
          <a:endParaRPr lang="en-US" dirty="0"/>
        </a:p>
      </dgm:t>
    </dgm:pt>
    <dgm:pt modelId="{F7CD4BE0-69AE-4CF3-BD95-0B0B1F936EC8}" type="parTrans" cxnId="{9E088A63-7F02-4913-9215-AC37175B7B44}">
      <dgm:prSet/>
      <dgm:spPr/>
      <dgm:t>
        <a:bodyPr/>
        <a:lstStyle/>
        <a:p>
          <a:endParaRPr lang="en-US"/>
        </a:p>
      </dgm:t>
    </dgm:pt>
    <dgm:pt modelId="{A29FB06D-C48F-494F-BC40-9F21E8C5F455}" type="sibTrans" cxnId="{9E088A63-7F02-4913-9215-AC37175B7B44}">
      <dgm:prSet/>
      <dgm:spPr/>
      <dgm:t>
        <a:bodyPr/>
        <a:lstStyle/>
        <a:p>
          <a:endParaRPr lang="en-US"/>
        </a:p>
      </dgm:t>
    </dgm:pt>
    <dgm:pt modelId="{E811EFCD-DC54-4608-8E2E-9FAFAF75899E}">
      <dgm:prSet phldrT="[Text]"/>
      <dgm:spPr/>
      <dgm:t>
        <a:bodyPr/>
        <a:lstStyle/>
        <a:p>
          <a:r>
            <a:rPr lang="hr-HR" dirty="0"/>
            <a:t>21 listed companies</a:t>
          </a:r>
          <a:endParaRPr lang="en-US" dirty="0"/>
        </a:p>
      </dgm:t>
    </dgm:pt>
    <dgm:pt modelId="{8BD012D4-CF90-4E6C-B637-ED437FECCD64}" type="parTrans" cxnId="{685E07FC-CE3A-4C9D-B6A7-9BBD46E467C0}">
      <dgm:prSet/>
      <dgm:spPr/>
      <dgm:t>
        <a:bodyPr/>
        <a:lstStyle/>
        <a:p>
          <a:endParaRPr lang="en-US"/>
        </a:p>
      </dgm:t>
    </dgm:pt>
    <dgm:pt modelId="{FA97D8BE-74FB-453B-9C5D-FC6A9528747D}" type="sibTrans" cxnId="{685E07FC-CE3A-4C9D-B6A7-9BBD46E467C0}">
      <dgm:prSet/>
      <dgm:spPr/>
      <dgm:t>
        <a:bodyPr/>
        <a:lstStyle/>
        <a:p>
          <a:endParaRPr lang="en-US"/>
        </a:p>
      </dgm:t>
    </dgm:pt>
    <dgm:pt modelId="{A7210F4F-DF1D-441F-8A99-0B467FB46758}">
      <dgm:prSet phldrT="[Text]"/>
      <dgm:spPr/>
      <dgm:t>
        <a:bodyPr/>
        <a:lstStyle/>
        <a:p>
          <a:r>
            <a:rPr lang="hr-HR" dirty="0"/>
            <a:t>Turnover (07/2024)</a:t>
          </a:r>
          <a:endParaRPr lang="en-US" dirty="0"/>
        </a:p>
      </dgm:t>
    </dgm:pt>
    <dgm:pt modelId="{6C050FE5-F7CD-414B-88B3-F70BE6F394DF}" type="parTrans" cxnId="{6A2E5318-C49D-4F8A-8D61-5C51B1C5F098}">
      <dgm:prSet/>
      <dgm:spPr/>
      <dgm:t>
        <a:bodyPr/>
        <a:lstStyle/>
        <a:p>
          <a:endParaRPr lang="en-US"/>
        </a:p>
      </dgm:t>
    </dgm:pt>
    <dgm:pt modelId="{39A22956-7534-49D1-B3AD-0B43B5C8432C}" type="sibTrans" cxnId="{6A2E5318-C49D-4F8A-8D61-5C51B1C5F098}">
      <dgm:prSet/>
      <dgm:spPr/>
      <dgm:t>
        <a:bodyPr/>
        <a:lstStyle/>
        <a:p>
          <a:endParaRPr lang="en-US"/>
        </a:p>
      </dgm:t>
    </dgm:pt>
    <dgm:pt modelId="{BECD87B8-A085-41E0-AC7B-00F40650641C}">
      <dgm:prSet phldrT="[Text]"/>
      <dgm:spPr/>
      <dgm:t>
        <a:bodyPr/>
        <a:lstStyle/>
        <a:p>
          <a:r>
            <a:rPr lang="en-US" b="0" i="0" u="none" dirty="0"/>
            <a:t>153.225.565,14</a:t>
          </a:r>
          <a:r>
            <a:rPr lang="hr-HR" b="0" i="0" u="none" dirty="0"/>
            <a:t> €</a:t>
          </a:r>
          <a:endParaRPr lang="en-US" dirty="0"/>
        </a:p>
      </dgm:t>
    </dgm:pt>
    <dgm:pt modelId="{F42CA700-6005-4EE4-B3E4-A968D33BBE09}" type="parTrans" cxnId="{8BE7E63D-1E8D-489B-B3F5-5BAD9BE01358}">
      <dgm:prSet/>
      <dgm:spPr/>
      <dgm:t>
        <a:bodyPr/>
        <a:lstStyle/>
        <a:p>
          <a:endParaRPr lang="en-US"/>
        </a:p>
      </dgm:t>
    </dgm:pt>
    <dgm:pt modelId="{7E5EE973-89F4-4227-88F5-114F43C5D48C}" type="sibTrans" cxnId="{8BE7E63D-1E8D-489B-B3F5-5BAD9BE01358}">
      <dgm:prSet/>
      <dgm:spPr/>
      <dgm:t>
        <a:bodyPr/>
        <a:lstStyle/>
        <a:p>
          <a:endParaRPr lang="en-US"/>
        </a:p>
      </dgm:t>
    </dgm:pt>
    <dgm:pt modelId="{5DAE01D7-0193-44AC-8930-611785022105}">
      <dgm:prSet phldrT="[Text]"/>
      <dgm:spPr/>
      <dgm:t>
        <a:bodyPr/>
        <a:lstStyle/>
        <a:p>
          <a:r>
            <a:rPr lang="hr-HR" dirty="0"/>
            <a:t>Market cap. (on 31.07.2024.)</a:t>
          </a:r>
          <a:endParaRPr lang="en-US" dirty="0"/>
        </a:p>
      </dgm:t>
    </dgm:pt>
    <dgm:pt modelId="{DBB54F51-6DE7-452C-A4A9-ACE00D2A5582}" type="parTrans" cxnId="{76412469-9833-41A0-B029-ED4FF28CC914}">
      <dgm:prSet/>
      <dgm:spPr/>
      <dgm:t>
        <a:bodyPr/>
        <a:lstStyle/>
        <a:p>
          <a:endParaRPr lang="en-US"/>
        </a:p>
      </dgm:t>
    </dgm:pt>
    <dgm:pt modelId="{80F0F1AB-DCD3-4EF8-8C91-93924211E567}" type="sibTrans" cxnId="{76412469-9833-41A0-B029-ED4FF28CC914}">
      <dgm:prSet/>
      <dgm:spPr/>
      <dgm:t>
        <a:bodyPr/>
        <a:lstStyle/>
        <a:p>
          <a:endParaRPr lang="en-US"/>
        </a:p>
      </dgm:t>
    </dgm:pt>
    <dgm:pt modelId="{302BB3F9-BAC1-4EB8-A12F-E3620DC0A552}">
      <dgm:prSet phldrT="[Text]"/>
      <dgm:spPr/>
      <dgm:t>
        <a:bodyPr/>
        <a:lstStyle/>
        <a:p>
          <a:r>
            <a:rPr lang="en-US" b="0" i="0" u="none" dirty="0"/>
            <a:t>16.043.860.252,40</a:t>
          </a:r>
          <a:r>
            <a:rPr lang="hr-HR" b="0" i="0" u="none" dirty="0"/>
            <a:t> €</a:t>
          </a:r>
          <a:endParaRPr lang="en-US" dirty="0"/>
        </a:p>
      </dgm:t>
    </dgm:pt>
    <dgm:pt modelId="{DB10A80C-F91B-40E9-9267-F225B38409FD}" type="parTrans" cxnId="{4142DBB4-0A7E-4371-A402-D725855AA699}">
      <dgm:prSet/>
      <dgm:spPr/>
      <dgm:t>
        <a:bodyPr/>
        <a:lstStyle/>
        <a:p>
          <a:endParaRPr lang="en-US"/>
        </a:p>
      </dgm:t>
    </dgm:pt>
    <dgm:pt modelId="{B137E4EE-03C1-42B6-BA61-1513BF0AC64B}" type="sibTrans" cxnId="{4142DBB4-0A7E-4371-A402-D725855AA699}">
      <dgm:prSet/>
      <dgm:spPr/>
      <dgm:t>
        <a:bodyPr/>
        <a:lstStyle/>
        <a:p>
          <a:endParaRPr lang="en-US"/>
        </a:p>
      </dgm:t>
    </dgm:pt>
    <dgm:pt modelId="{5EF48EE6-2DB7-43C5-B025-E4439D3796F6}">
      <dgm:prSet phldrT="[Text]"/>
      <dgm:spPr/>
      <dgm:t>
        <a:bodyPr/>
        <a:lstStyle/>
        <a:p>
          <a:r>
            <a:rPr lang="hr-HR" dirty="0"/>
            <a:t>Volume (07/2024)</a:t>
          </a:r>
          <a:endParaRPr lang="en-US" dirty="0"/>
        </a:p>
      </dgm:t>
    </dgm:pt>
    <dgm:pt modelId="{9FD73FFD-560C-42CB-825D-19C125F85324}" type="parTrans" cxnId="{8E700E6C-2E99-40EE-A2D0-241261E46E45}">
      <dgm:prSet/>
      <dgm:spPr/>
      <dgm:t>
        <a:bodyPr/>
        <a:lstStyle/>
        <a:p>
          <a:endParaRPr lang="en-US"/>
        </a:p>
      </dgm:t>
    </dgm:pt>
    <dgm:pt modelId="{1C343C54-B922-48EE-9506-49CCAC46A93C}" type="sibTrans" cxnId="{8E700E6C-2E99-40EE-A2D0-241261E46E45}">
      <dgm:prSet/>
      <dgm:spPr/>
      <dgm:t>
        <a:bodyPr/>
        <a:lstStyle/>
        <a:p>
          <a:endParaRPr lang="en-US"/>
        </a:p>
      </dgm:t>
    </dgm:pt>
    <dgm:pt modelId="{063A59E9-EEF0-4756-916B-7B3D7BE5C0F7}">
      <dgm:prSet phldrT="[Text]"/>
      <dgm:spPr/>
      <dgm:t>
        <a:bodyPr/>
        <a:lstStyle/>
        <a:p>
          <a:r>
            <a:rPr lang="en-US" b="0" i="0" u="none" dirty="0"/>
            <a:t>7.019.878,00</a:t>
          </a:r>
          <a:endParaRPr lang="en-US" dirty="0"/>
        </a:p>
      </dgm:t>
    </dgm:pt>
    <dgm:pt modelId="{FB86F1C9-C14F-453E-A520-B6D2DACE2A37}" type="parTrans" cxnId="{41AE0F53-4553-49A8-A24F-FF02C3D73426}">
      <dgm:prSet/>
      <dgm:spPr/>
      <dgm:t>
        <a:bodyPr/>
        <a:lstStyle/>
        <a:p>
          <a:endParaRPr lang="en-US"/>
        </a:p>
      </dgm:t>
    </dgm:pt>
    <dgm:pt modelId="{855AACEF-1550-48BB-9086-AD4F8004E535}" type="sibTrans" cxnId="{41AE0F53-4553-49A8-A24F-FF02C3D73426}">
      <dgm:prSet/>
      <dgm:spPr/>
      <dgm:t>
        <a:bodyPr/>
        <a:lstStyle/>
        <a:p>
          <a:endParaRPr lang="en-US"/>
        </a:p>
      </dgm:t>
    </dgm:pt>
    <dgm:pt modelId="{C68277B9-1CB2-4E56-B023-36026C840114}" type="pres">
      <dgm:prSet presAssocID="{A9FF5C8F-0E00-4E7A-A76C-D6083B03F71A}" presName="linear" presStyleCnt="0">
        <dgm:presLayoutVars>
          <dgm:animLvl val="lvl"/>
          <dgm:resizeHandles val="exact"/>
        </dgm:presLayoutVars>
      </dgm:prSet>
      <dgm:spPr/>
    </dgm:pt>
    <dgm:pt modelId="{7E8C40A4-7DC7-4658-8FAD-55FE1F1456B5}" type="pres">
      <dgm:prSet presAssocID="{1E241A06-9AE9-4D58-88C8-CA82CF61047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AB6D220-F323-4E9F-A942-884DCE168AF2}" type="pres">
      <dgm:prSet presAssocID="{1E241A06-9AE9-4D58-88C8-CA82CF61047C}" presName="childText" presStyleLbl="revTx" presStyleIdx="0" presStyleCnt="4">
        <dgm:presLayoutVars>
          <dgm:bulletEnabled val="1"/>
        </dgm:presLayoutVars>
      </dgm:prSet>
      <dgm:spPr/>
    </dgm:pt>
    <dgm:pt modelId="{5A4A07B4-5108-492F-A943-53E0AB9EE677}" type="pres">
      <dgm:prSet presAssocID="{A7210F4F-DF1D-441F-8A99-0B467FB4675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03B004F-8621-4FC4-8DD4-FD1AB1D9D91C}" type="pres">
      <dgm:prSet presAssocID="{A7210F4F-DF1D-441F-8A99-0B467FB46758}" presName="childText" presStyleLbl="revTx" presStyleIdx="1" presStyleCnt="4">
        <dgm:presLayoutVars>
          <dgm:bulletEnabled val="1"/>
        </dgm:presLayoutVars>
      </dgm:prSet>
      <dgm:spPr/>
    </dgm:pt>
    <dgm:pt modelId="{677C7931-09B4-4925-8EB2-DC2CB0D0BEA5}" type="pres">
      <dgm:prSet presAssocID="{5DAE01D7-0193-44AC-8930-61178502210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454493F-FEBD-4070-A5BE-5574737D8DDE}" type="pres">
      <dgm:prSet presAssocID="{5DAE01D7-0193-44AC-8930-611785022105}" presName="childText" presStyleLbl="revTx" presStyleIdx="2" presStyleCnt="4">
        <dgm:presLayoutVars>
          <dgm:bulletEnabled val="1"/>
        </dgm:presLayoutVars>
      </dgm:prSet>
      <dgm:spPr/>
    </dgm:pt>
    <dgm:pt modelId="{44CB3C6F-B13E-4ACE-A9A5-5C6295BB2D3A}" type="pres">
      <dgm:prSet presAssocID="{5EF48EE6-2DB7-43C5-B025-E4439D3796F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FA4EE81-2FD4-4052-B8DE-00FDA2981A79}" type="pres">
      <dgm:prSet presAssocID="{5EF48EE6-2DB7-43C5-B025-E4439D3796F6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6A2E5318-C49D-4F8A-8D61-5C51B1C5F098}" srcId="{A9FF5C8F-0E00-4E7A-A76C-D6083B03F71A}" destId="{A7210F4F-DF1D-441F-8A99-0B467FB46758}" srcOrd="1" destOrd="0" parTransId="{6C050FE5-F7CD-414B-88B3-F70BE6F394DF}" sibTransId="{39A22956-7534-49D1-B3AD-0B43B5C8432C}"/>
    <dgm:cxn modelId="{32C8382B-58A1-4DD4-89B9-B03F49B69251}" type="presOf" srcId="{5EF48EE6-2DB7-43C5-B025-E4439D3796F6}" destId="{44CB3C6F-B13E-4ACE-A9A5-5C6295BB2D3A}" srcOrd="0" destOrd="0" presId="urn:microsoft.com/office/officeart/2005/8/layout/vList2"/>
    <dgm:cxn modelId="{8BE7E63D-1E8D-489B-B3F5-5BAD9BE01358}" srcId="{A7210F4F-DF1D-441F-8A99-0B467FB46758}" destId="{BECD87B8-A085-41E0-AC7B-00F40650641C}" srcOrd="0" destOrd="0" parTransId="{F42CA700-6005-4EE4-B3E4-A968D33BBE09}" sibTransId="{7E5EE973-89F4-4227-88F5-114F43C5D48C}"/>
    <dgm:cxn modelId="{9E088A63-7F02-4913-9215-AC37175B7B44}" srcId="{A9FF5C8F-0E00-4E7A-A76C-D6083B03F71A}" destId="{1E241A06-9AE9-4D58-88C8-CA82CF61047C}" srcOrd="0" destOrd="0" parTransId="{F7CD4BE0-69AE-4CF3-BD95-0B0B1F936EC8}" sibTransId="{A29FB06D-C48F-494F-BC40-9F21E8C5F455}"/>
    <dgm:cxn modelId="{76412469-9833-41A0-B029-ED4FF28CC914}" srcId="{A9FF5C8F-0E00-4E7A-A76C-D6083B03F71A}" destId="{5DAE01D7-0193-44AC-8930-611785022105}" srcOrd="2" destOrd="0" parTransId="{DBB54F51-6DE7-452C-A4A9-ACE00D2A5582}" sibTransId="{80F0F1AB-DCD3-4EF8-8C91-93924211E567}"/>
    <dgm:cxn modelId="{8E700E6C-2E99-40EE-A2D0-241261E46E45}" srcId="{A9FF5C8F-0E00-4E7A-A76C-D6083B03F71A}" destId="{5EF48EE6-2DB7-43C5-B025-E4439D3796F6}" srcOrd="3" destOrd="0" parTransId="{9FD73FFD-560C-42CB-825D-19C125F85324}" sibTransId="{1C343C54-B922-48EE-9506-49CCAC46A93C}"/>
    <dgm:cxn modelId="{92304E6D-08FE-4B63-AA01-3C779306EEEF}" type="presOf" srcId="{1E241A06-9AE9-4D58-88C8-CA82CF61047C}" destId="{7E8C40A4-7DC7-4658-8FAD-55FE1F1456B5}" srcOrd="0" destOrd="0" presId="urn:microsoft.com/office/officeart/2005/8/layout/vList2"/>
    <dgm:cxn modelId="{41AE0F53-4553-49A8-A24F-FF02C3D73426}" srcId="{5EF48EE6-2DB7-43C5-B025-E4439D3796F6}" destId="{063A59E9-EEF0-4756-916B-7B3D7BE5C0F7}" srcOrd="0" destOrd="0" parTransId="{FB86F1C9-C14F-453E-A520-B6D2DACE2A37}" sibTransId="{855AACEF-1550-48BB-9086-AD4F8004E535}"/>
    <dgm:cxn modelId="{0623E875-3EF4-4762-9ADB-D01FD414985C}" type="presOf" srcId="{A9FF5C8F-0E00-4E7A-A76C-D6083B03F71A}" destId="{C68277B9-1CB2-4E56-B023-36026C840114}" srcOrd="0" destOrd="0" presId="urn:microsoft.com/office/officeart/2005/8/layout/vList2"/>
    <dgm:cxn modelId="{0D480787-F29E-4515-85AA-413ED2FC1B72}" type="presOf" srcId="{BECD87B8-A085-41E0-AC7B-00F40650641C}" destId="{B03B004F-8621-4FC4-8DD4-FD1AB1D9D91C}" srcOrd="0" destOrd="0" presId="urn:microsoft.com/office/officeart/2005/8/layout/vList2"/>
    <dgm:cxn modelId="{7AB144A7-DB70-4EAF-AC1F-EC92D8EDF36E}" type="presOf" srcId="{063A59E9-EEF0-4756-916B-7B3D7BE5C0F7}" destId="{2FA4EE81-2FD4-4052-B8DE-00FDA2981A79}" srcOrd="0" destOrd="0" presId="urn:microsoft.com/office/officeart/2005/8/layout/vList2"/>
    <dgm:cxn modelId="{FDC7BBAC-A3A3-465C-AA5C-39D81B3872EA}" type="presOf" srcId="{E811EFCD-DC54-4608-8E2E-9FAFAF75899E}" destId="{2AB6D220-F323-4E9F-A942-884DCE168AF2}" srcOrd="0" destOrd="0" presId="urn:microsoft.com/office/officeart/2005/8/layout/vList2"/>
    <dgm:cxn modelId="{4142DBB4-0A7E-4371-A402-D725855AA699}" srcId="{5DAE01D7-0193-44AC-8930-611785022105}" destId="{302BB3F9-BAC1-4EB8-A12F-E3620DC0A552}" srcOrd="0" destOrd="0" parTransId="{DB10A80C-F91B-40E9-9267-F225B38409FD}" sibTransId="{B137E4EE-03C1-42B6-BA61-1513BF0AC64B}"/>
    <dgm:cxn modelId="{6AB222D6-5828-4E66-9381-7005FE4BC786}" type="presOf" srcId="{5DAE01D7-0193-44AC-8930-611785022105}" destId="{677C7931-09B4-4925-8EB2-DC2CB0D0BEA5}" srcOrd="0" destOrd="0" presId="urn:microsoft.com/office/officeart/2005/8/layout/vList2"/>
    <dgm:cxn modelId="{6B5700DF-5A1C-44A2-9138-EC757CE43091}" type="presOf" srcId="{302BB3F9-BAC1-4EB8-A12F-E3620DC0A552}" destId="{E454493F-FEBD-4070-A5BE-5574737D8DDE}" srcOrd="0" destOrd="0" presId="urn:microsoft.com/office/officeart/2005/8/layout/vList2"/>
    <dgm:cxn modelId="{289CAEF5-1DD4-4802-88DC-220E3F841B3B}" type="presOf" srcId="{A7210F4F-DF1D-441F-8A99-0B467FB46758}" destId="{5A4A07B4-5108-492F-A943-53E0AB9EE677}" srcOrd="0" destOrd="0" presId="urn:microsoft.com/office/officeart/2005/8/layout/vList2"/>
    <dgm:cxn modelId="{685E07FC-CE3A-4C9D-B6A7-9BBD46E467C0}" srcId="{1E241A06-9AE9-4D58-88C8-CA82CF61047C}" destId="{E811EFCD-DC54-4608-8E2E-9FAFAF75899E}" srcOrd="0" destOrd="0" parTransId="{8BD012D4-CF90-4E6C-B637-ED437FECCD64}" sibTransId="{FA97D8BE-74FB-453B-9C5D-FC6A9528747D}"/>
    <dgm:cxn modelId="{E428CFA9-609A-4170-A49F-9FDB14C2B5A9}" type="presParOf" srcId="{C68277B9-1CB2-4E56-B023-36026C840114}" destId="{7E8C40A4-7DC7-4658-8FAD-55FE1F1456B5}" srcOrd="0" destOrd="0" presId="urn:microsoft.com/office/officeart/2005/8/layout/vList2"/>
    <dgm:cxn modelId="{5DC223B3-7306-4B83-A5B7-365F911877A6}" type="presParOf" srcId="{C68277B9-1CB2-4E56-B023-36026C840114}" destId="{2AB6D220-F323-4E9F-A942-884DCE168AF2}" srcOrd="1" destOrd="0" presId="urn:microsoft.com/office/officeart/2005/8/layout/vList2"/>
    <dgm:cxn modelId="{C8CBBA0F-12A8-4CC6-8E65-58808D75D739}" type="presParOf" srcId="{C68277B9-1CB2-4E56-B023-36026C840114}" destId="{5A4A07B4-5108-492F-A943-53E0AB9EE677}" srcOrd="2" destOrd="0" presId="urn:microsoft.com/office/officeart/2005/8/layout/vList2"/>
    <dgm:cxn modelId="{D25D87A2-8584-49AA-AF77-CE288BF7597E}" type="presParOf" srcId="{C68277B9-1CB2-4E56-B023-36026C840114}" destId="{B03B004F-8621-4FC4-8DD4-FD1AB1D9D91C}" srcOrd="3" destOrd="0" presId="urn:microsoft.com/office/officeart/2005/8/layout/vList2"/>
    <dgm:cxn modelId="{83776C8E-7C06-4928-B425-66E4C9868AFE}" type="presParOf" srcId="{C68277B9-1CB2-4E56-B023-36026C840114}" destId="{677C7931-09B4-4925-8EB2-DC2CB0D0BEA5}" srcOrd="4" destOrd="0" presId="urn:microsoft.com/office/officeart/2005/8/layout/vList2"/>
    <dgm:cxn modelId="{07C03EA4-6BF1-416A-926E-82151B2D9507}" type="presParOf" srcId="{C68277B9-1CB2-4E56-B023-36026C840114}" destId="{E454493F-FEBD-4070-A5BE-5574737D8DDE}" srcOrd="5" destOrd="0" presId="urn:microsoft.com/office/officeart/2005/8/layout/vList2"/>
    <dgm:cxn modelId="{846C074C-CF88-41DF-B4EC-ABD4686ABC35}" type="presParOf" srcId="{C68277B9-1CB2-4E56-B023-36026C840114}" destId="{44CB3C6F-B13E-4ACE-A9A5-5C6295BB2D3A}" srcOrd="6" destOrd="0" presId="urn:microsoft.com/office/officeart/2005/8/layout/vList2"/>
    <dgm:cxn modelId="{F56A7178-2B5C-4EBE-8A33-E94899B4906C}" type="presParOf" srcId="{C68277B9-1CB2-4E56-B023-36026C840114}" destId="{2FA4EE81-2FD4-4052-B8DE-00FDA2981A79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C40A4-7DC7-4658-8FAD-55FE1F1456B5}">
      <dsp:nvSpPr>
        <dsp:cNvPr id="0" name=""/>
        <dsp:cNvSpPr/>
      </dsp:nvSpPr>
      <dsp:spPr>
        <a:xfrm>
          <a:off x="0" y="67328"/>
          <a:ext cx="5089358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Composition (07/2008)</a:t>
          </a:r>
          <a:endParaRPr lang="en-US" sz="2600" kern="1200" dirty="0"/>
        </a:p>
      </dsp:txBody>
      <dsp:txXfrm>
        <a:off x="30442" y="97770"/>
        <a:ext cx="5028474" cy="562726"/>
      </dsp:txXfrm>
    </dsp:sp>
    <dsp:sp modelId="{2AB6D220-F323-4E9F-A942-884DCE168AF2}">
      <dsp:nvSpPr>
        <dsp:cNvPr id="0" name=""/>
        <dsp:cNvSpPr/>
      </dsp:nvSpPr>
      <dsp:spPr>
        <a:xfrm>
          <a:off x="0" y="690938"/>
          <a:ext cx="5089358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8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000" kern="1200" dirty="0"/>
            <a:t>30 listed companies</a:t>
          </a:r>
          <a:endParaRPr lang="en-US" sz="2000" kern="1200" dirty="0"/>
        </a:p>
      </dsp:txBody>
      <dsp:txXfrm>
        <a:off x="0" y="690938"/>
        <a:ext cx="5089358" cy="430560"/>
      </dsp:txXfrm>
    </dsp:sp>
    <dsp:sp modelId="{5A4A07B4-5108-492F-A943-53E0AB9EE677}">
      <dsp:nvSpPr>
        <dsp:cNvPr id="0" name=""/>
        <dsp:cNvSpPr/>
      </dsp:nvSpPr>
      <dsp:spPr>
        <a:xfrm>
          <a:off x="0" y="1121499"/>
          <a:ext cx="5089358" cy="62361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Turnover (07/2008)</a:t>
          </a:r>
          <a:endParaRPr lang="en-US" sz="2600" kern="1200" dirty="0"/>
        </a:p>
      </dsp:txBody>
      <dsp:txXfrm>
        <a:off x="30442" y="1151941"/>
        <a:ext cx="5028474" cy="562726"/>
      </dsp:txXfrm>
    </dsp:sp>
    <dsp:sp modelId="{B03B004F-8621-4FC4-8DD4-FD1AB1D9D91C}">
      <dsp:nvSpPr>
        <dsp:cNvPr id="0" name=""/>
        <dsp:cNvSpPr/>
      </dsp:nvSpPr>
      <dsp:spPr>
        <a:xfrm>
          <a:off x="0" y="1745109"/>
          <a:ext cx="5089358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8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i="0" u="none" kern="1200" dirty="0"/>
            <a:t>1.210.011.837,44</a:t>
          </a:r>
          <a:r>
            <a:rPr lang="hr-HR" sz="2000" b="0" i="0" u="none" kern="1200" dirty="0"/>
            <a:t> €</a:t>
          </a:r>
          <a:endParaRPr lang="en-US" sz="2000" kern="1200" dirty="0"/>
        </a:p>
      </dsp:txBody>
      <dsp:txXfrm>
        <a:off x="0" y="1745109"/>
        <a:ext cx="5089358" cy="430560"/>
      </dsp:txXfrm>
    </dsp:sp>
    <dsp:sp modelId="{677C7931-09B4-4925-8EB2-DC2CB0D0BEA5}">
      <dsp:nvSpPr>
        <dsp:cNvPr id="0" name=""/>
        <dsp:cNvSpPr/>
      </dsp:nvSpPr>
      <dsp:spPr>
        <a:xfrm>
          <a:off x="0" y="2175669"/>
          <a:ext cx="5089358" cy="62361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Market cap. (on 31.07.2008.)</a:t>
          </a:r>
          <a:endParaRPr lang="en-US" sz="2600" kern="1200" dirty="0"/>
        </a:p>
      </dsp:txBody>
      <dsp:txXfrm>
        <a:off x="30442" y="2206111"/>
        <a:ext cx="5028474" cy="562726"/>
      </dsp:txXfrm>
    </dsp:sp>
    <dsp:sp modelId="{E454493F-FEBD-4070-A5BE-5574737D8DDE}">
      <dsp:nvSpPr>
        <dsp:cNvPr id="0" name=""/>
        <dsp:cNvSpPr/>
      </dsp:nvSpPr>
      <dsp:spPr>
        <a:xfrm>
          <a:off x="0" y="2799279"/>
          <a:ext cx="5089358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8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i="0" u="none" kern="1200" dirty="0"/>
            <a:t>18.582.636.178,03</a:t>
          </a:r>
          <a:r>
            <a:rPr lang="hr-HR" sz="2000" b="0" i="0" u="none" kern="1200" dirty="0"/>
            <a:t> €</a:t>
          </a:r>
          <a:endParaRPr lang="en-US" sz="2000" kern="1200" dirty="0"/>
        </a:p>
      </dsp:txBody>
      <dsp:txXfrm>
        <a:off x="0" y="2799279"/>
        <a:ext cx="5089358" cy="430560"/>
      </dsp:txXfrm>
    </dsp:sp>
    <dsp:sp modelId="{DB00BA91-2F36-46B3-A2D1-2A4E8735097F}">
      <dsp:nvSpPr>
        <dsp:cNvPr id="0" name=""/>
        <dsp:cNvSpPr/>
      </dsp:nvSpPr>
      <dsp:spPr>
        <a:xfrm>
          <a:off x="0" y="3229839"/>
          <a:ext cx="5089358" cy="62361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Volume (07/2008)</a:t>
          </a:r>
          <a:endParaRPr lang="en-US" sz="2600" kern="1200" dirty="0"/>
        </a:p>
      </dsp:txBody>
      <dsp:txXfrm>
        <a:off x="30442" y="3260281"/>
        <a:ext cx="5028474" cy="562726"/>
      </dsp:txXfrm>
    </dsp:sp>
    <dsp:sp modelId="{0F52FB02-EC38-459F-893F-8E16C67062AE}">
      <dsp:nvSpPr>
        <dsp:cNvPr id="0" name=""/>
        <dsp:cNvSpPr/>
      </dsp:nvSpPr>
      <dsp:spPr>
        <a:xfrm>
          <a:off x="0" y="3853449"/>
          <a:ext cx="5089358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8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000" kern="1200" dirty="0"/>
            <a:t>11.341.565,00</a:t>
          </a:r>
          <a:endParaRPr lang="en-US" sz="2000" kern="1200" dirty="0"/>
        </a:p>
      </dsp:txBody>
      <dsp:txXfrm>
        <a:off x="0" y="3853449"/>
        <a:ext cx="5089358" cy="430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C40A4-7DC7-4658-8FAD-55FE1F1456B5}">
      <dsp:nvSpPr>
        <dsp:cNvPr id="0" name=""/>
        <dsp:cNvSpPr/>
      </dsp:nvSpPr>
      <dsp:spPr>
        <a:xfrm>
          <a:off x="0" y="67328"/>
          <a:ext cx="5089358" cy="623610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Composition (07/2024)</a:t>
          </a:r>
          <a:endParaRPr lang="en-US" sz="2600" kern="1200" dirty="0"/>
        </a:p>
      </dsp:txBody>
      <dsp:txXfrm>
        <a:off x="30442" y="97770"/>
        <a:ext cx="5028474" cy="562726"/>
      </dsp:txXfrm>
    </dsp:sp>
    <dsp:sp modelId="{2AB6D220-F323-4E9F-A942-884DCE168AF2}">
      <dsp:nvSpPr>
        <dsp:cNvPr id="0" name=""/>
        <dsp:cNvSpPr/>
      </dsp:nvSpPr>
      <dsp:spPr>
        <a:xfrm>
          <a:off x="0" y="690938"/>
          <a:ext cx="5089358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8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000" kern="1200" dirty="0"/>
            <a:t>21 listed companies</a:t>
          </a:r>
          <a:endParaRPr lang="en-US" sz="2000" kern="1200" dirty="0"/>
        </a:p>
      </dsp:txBody>
      <dsp:txXfrm>
        <a:off x="0" y="690938"/>
        <a:ext cx="5089358" cy="430560"/>
      </dsp:txXfrm>
    </dsp:sp>
    <dsp:sp modelId="{5A4A07B4-5108-492F-A943-53E0AB9EE677}">
      <dsp:nvSpPr>
        <dsp:cNvPr id="0" name=""/>
        <dsp:cNvSpPr/>
      </dsp:nvSpPr>
      <dsp:spPr>
        <a:xfrm>
          <a:off x="0" y="1121499"/>
          <a:ext cx="5089358" cy="623610"/>
        </a:xfrm>
        <a:prstGeom prst="roundRect">
          <a:avLst/>
        </a:prstGeom>
        <a:solidFill>
          <a:schemeClr val="accent5">
            <a:shade val="80000"/>
            <a:hueOff val="68407"/>
            <a:satOff val="-746"/>
            <a:lumOff val="85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Turnover (07/2024)</a:t>
          </a:r>
          <a:endParaRPr lang="en-US" sz="2600" kern="1200" dirty="0"/>
        </a:p>
      </dsp:txBody>
      <dsp:txXfrm>
        <a:off x="30442" y="1151941"/>
        <a:ext cx="5028474" cy="562726"/>
      </dsp:txXfrm>
    </dsp:sp>
    <dsp:sp modelId="{B03B004F-8621-4FC4-8DD4-FD1AB1D9D91C}">
      <dsp:nvSpPr>
        <dsp:cNvPr id="0" name=""/>
        <dsp:cNvSpPr/>
      </dsp:nvSpPr>
      <dsp:spPr>
        <a:xfrm>
          <a:off x="0" y="1745109"/>
          <a:ext cx="5089358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8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i="0" u="none" kern="1200" dirty="0"/>
            <a:t>153.225.565,14</a:t>
          </a:r>
          <a:r>
            <a:rPr lang="hr-HR" sz="2000" b="0" i="0" u="none" kern="1200" dirty="0"/>
            <a:t> €</a:t>
          </a:r>
          <a:endParaRPr lang="en-US" sz="2000" kern="1200" dirty="0"/>
        </a:p>
      </dsp:txBody>
      <dsp:txXfrm>
        <a:off x="0" y="1745109"/>
        <a:ext cx="5089358" cy="430560"/>
      </dsp:txXfrm>
    </dsp:sp>
    <dsp:sp modelId="{677C7931-09B4-4925-8EB2-DC2CB0D0BEA5}">
      <dsp:nvSpPr>
        <dsp:cNvPr id="0" name=""/>
        <dsp:cNvSpPr/>
      </dsp:nvSpPr>
      <dsp:spPr>
        <a:xfrm>
          <a:off x="0" y="2175669"/>
          <a:ext cx="5089358" cy="623610"/>
        </a:xfrm>
        <a:prstGeom prst="roundRect">
          <a:avLst/>
        </a:prstGeom>
        <a:solidFill>
          <a:schemeClr val="accent5">
            <a:shade val="80000"/>
            <a:hueOff val="136814"/>
            <a:satOff val="-1492"/>
            <a:lumOff val="170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Market cap. (on 31.07.2024.)</a:t>
          </a:r>
          <a:endParaRPr lang="en-US" sz="2600" kern="1200" dirty="0"/>
        </a:p>
      </dsp:txBody>
      <dsp:txXfrm>
        <a:off x="30442" y="2206111"/>
        <a:ext cx="5028474" cy="562726"/>
      </dsp:txXfrm>
    </dsp:sp>
    <dsp:sp modelId="{E454493F-FEBD-4070-A5BE-5574737D8DDE}">
      <dsp:nvSpPr>
        <dsp:cNvPr id="0" name=""/>
        <dsp:cNvSpPr/>
      </dsp:nvSpPr>
      <dsp:spPr>
        <a:xfrm>
          <a:off x="0" y="2799279"/>
          <a:ext cx="5089358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8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i="0" u="none" kern="1200" dirty="0"/>
            <a:t>16.043.860.252,40</a:t>
          </a:r>
          <a:r>
            <a:rPr lang="hr-HR" sz="2000" b="0" i="0" u="none" kern="1200" dirty="0"/>
            <a:t> €</a:t>
          </a:r>
          <a:endParaRPr lang="en-US" sz="2000" kern="1200" dirty="0"/>
        </a:p>
      </dsp:txBody>
      <dsp:txXfrm>
        <a:off x="0" y="2799279"/>
        <a:ext cx="5089358" cy="430560"/>
      </dsp:txXfrm>
    </dsp:sp>
    <dsp:sp modelId="{44CB3C6F-B13E-4ACE-A9A5-5C6295BB2D3A}">
      <dsp:nvSpPr>
        <dsp:cNvPr id="0" name=""/>
        <dsp:cNvSpPr/>
      </dsp:nvSpPr>
      <dsp:spPr>
        <a:xfrm>
          <a:off x="0" y="3229839"/>
          <a:ext cx="5089358" cy="623610"/>
        </a:xfrm>
        <a:prstGeom prst="roundRect">
          <a:avLst/>
        </a:prstGeom>
        <a:solidFill>
          <a:schemeClr val="accent5">
            <a:shade val="80000"/>
            <a:hueOff val="205221"/>
            <a:satOff val="-2238"/>
            <a:lumOff val="255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Volume (07/2024)</a:t>
          </a:r>
          <a:endParaRPr lang="en-US" sz="2600" kern="1200" dirty="0"/>
        </a:p>
      </dsp:txBody>
      <dsp:txXfrm>
        <a:off x="30442" y="3260281"/>
        <a:ext cx="5028474" cy="562726"/>
      </dsp:txXfrm>
    </dsp:sp>
    <dsp:sp modelId="{2FA4EE81-2FD4-4052-B8DE-00FDA2981A79}">
      <dsp:nvSpPr>
        <dsp:cNvPr id="0" name=""/>
        <dsp:cNvSpPr/>
      </dsp:nvSpPr>
      <dsp:spPr>
        <a:xfrm>
          <a:off x="0" y="3853449"/>
          <a:ext cx="5089358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8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i="0" u="none" kern="1200" dirty="0"/>
            <a:t>7.019.878,00</a:t>
          </a:r>
          <a:endParaRPr lang="en-US" sz="2000" kern="1200" dirty="0"/>
        </a:p>
      </dsp:txBody>
      <dsp:txXfrm>
        <a:off x="0" y="3853449"/>
        <a:ext cx="5089358" cy="430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760A6-AF25-404C-8D01-46B791C1309D}" type="datetimeFigureOut">
              <a:rPr lang="hr-HR" smtClean="0"/>
              <a:t>16.9.2024.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24979-F969-4D24-8AEC-B3F4F8F8ED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180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April, </a:t>
            </a:r>
            <a:r>
              <a:rPr lang="sr-Latn-RS" dirty="0"/>
              <a:t>2023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April, </a:t>
            </a:r>
            <a:r>
              <a:rPr lang="sr-Latn-RS" dirty="0"/>
              <a:t>2023</a:t>
            </a:r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April, </a:t>
            </a:r>
            <a:r>
              <a:rPr lang="sr-Latn-RS" dirty="0"/>
              <a:t>2023</a:t>
            </a:r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April, </a:t>
            </a:r>
            <a:r>
              <a:rPr lang="sr-Latn-RS" dirty="0"/>
              <a:t>2023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April, </a:t>
            </a:r>
            <a:r>
              <a:rPr lang="sr-Latn-RS" dirty="0"/>
              <a:t>2023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April, </a:t>
            </a:r>
            <a:r>
              <a:rPr lang="sr-Latn-RS" dirty="0"/>
              <a:t>2023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April, </a:t>
            </a:r>
            <a:r>
              <a:rPr lang="sr-Latn-RS" dirty="0"/>
              <a:t>2023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April, </a:t>
            </a:r>
            <a:r>
              <a:rPr lang="sr-Latn-RS" dirty="0"/>
              <a:t>2023</a:t>
            </a:r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April, </a:t>
            </a:r>
            <a:r>
              <a:rPr lang="sr-Latn-RS" dirty="0"/>
              <a:t>2023</a:t>
            </a:r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April, </a:t>
            </a:r>
            <a:r>
              <a:rPr lang="sr-Latn-RS" dirty="0"/>
              <a:t>2023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/>
              <a:t>April, </a:t>
            </a:r>
            <a:r>
              <a:rPr lang="sr-Latn-RS" dirty="0"/>
              <a:t>2023</a:t>
            </a:r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7CD958-F5B3-6DFF-EA8B-CB9E30432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0"/>
            <a:ext cx="1198049" cy="1219738"/>
          </a:xfrm>
          <a:prstGeom prst="rect">
            <a:avLst/>
          </a:prstGeom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id="{6106F4B8-B378-B4EE-58B3-E6AD6DBEC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352" y="136524"/>
            <a:ext cx="9649072" cy="108321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dirty="0"/>
              <a:t>Slide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CD93823-D22D-DEEE-99C9-569611F32E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16050" y="1989138"/>
            <a:ext cx="6983413" cy="2879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/>
              <a:t>April, </a:t>
            </a:r>
            <a:r>
              <a:rPr lang="sr-Latn-RS" dirty="0"/>
              <a:t>2023</a:t>
            </a:r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7CD958-F5B3-6DFF-EA8B-CB9E30432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8528" y="199386"/>
            <a:ext cx="1198049" cy="820965"/>
          </a:xfrm>
          <a:prstGeom prst="rect">
            <a:avLst/>
          </a:prstGeom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id="{6106F4B8-B378-B4EE-58B3-E6AD6DBEC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352" y="136524"/>
            <a:ext cx="9649072" cy="108321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dirty="0"/>
              <a:t>Slide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CD93823-D22D-DEEE-99C9-569611F32E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16050" y="1989138"/>
            <a:ext cx="6983413" cy="2879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121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CCCFF-9C92-3B6F-1304-506B06796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BF7267-702D-FD3A-C5AF-B999239E0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April, </a:t>
            </a:r>
            <a:r>
              <a:rPr lang="sr-Latn-RS" dirty="0"/>
              <a:t>2023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D4ADC-5244-62B8-91DF-968EE2410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6AEE2-65F2-B00F-88E1-ECC62C6B2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3454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Latn-RS" dirty="0"/>
              <a:t>April, 2023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progress.market/" TargetMode="External"/><Relationship Id="rId13" Type="http://schemas.openxmlformats.org/officeDocument/2006/relationships/image" Target="../media/image33.png"/><Relationship Id="rId18" Type="http://schemas.openxmlformats.org/officeDocument/2006/relationships/hyperlink" Target="https://eho.zse.hr/en/" TargetMode="External"/><Relationship Id="rId3" Type="http://schemas.openxmlformats.org/officeDocument/2006/relationships/image" Target="../media/image28.png"/><Relationship Id="rId21" Type="http://schemas.openxmlformats.org/officeDocument/2006/relationships/image" Target="../media/image37.png"/><Relationship Id="rId7" Type="http://schemas.openxmlformats.org/officeDocument/2006/relationships/image" Target="../media/image30.png"/><Relationship Id="rId12" Type="http://schemas.openxmlformats.org/officeDocument/2006/relationships/hyperlink" Target="https://www.mse.mk/en" TargetMode="External"/><Relationship Id="rId17" Type="http://schemas.openxmlformats.org/officeDocument/2006/relationships/image" Target="../media/image35.png"/><Relationship Id="rId25" Type="http://schemas.openxmlformats.org/officeDocument/2006/relationships/image" Target="../media/image39.jpeg"/><Relationship Id="rId2" Type="http://schemas.openxmlformats.org/officeDocument/2006/relationships/hyperlink" Target="https://zse.hr/en/prime-market-213/212" TargetMode="External"/><Relationship Id="rId16" Type="http://schemas.openxmlformats.org/officeDocument/2006/relationships/hyperlink" Target="https://www.interreg-central.eu/projects/mestri-ce/" TargetMode="External"/><Relationship Id="rId20" Type="http://schemas.openxmlformats.org/officeDocument/2006/relationships/hyperlink" Target="https://apa.zse.hr/e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jse.si/en/" TargetMode="External"/><Relationship Id="rId11" Type="http://schemas.openxmlformats.org/officeDocument/2006/relationships/image" Target="../media/image32.png"/><Relationship Id="rId24" Type="http://schemas.openxmlformats.org/officeDocument/2006/relationships/hyperlink" Target="https://zse.hr/en/conferences-and-events/228" TargetMode="External"/><Relationship Id="rId5" Type="http://schemas.openxmlformats.org/officeDocument/2006/relationships/image" Target="../media/image29.jpeg"/><Relationship Id="rId15" Type="http://schemas.openxmlformats.org/officeDocument/2006/relationships/image" Target="../media/image34.png"/><Relationship Id="rId23" Type="http://schemas.openxmlformats.org/officeDocument/2006/relationships/image" Target="../media/image38.png"/><Relationship Id="rId10" Type="http://schemas.openxmlformats.org/officeDocument/2006/relationships/hyperlink" Target="https://www.akademijazse.hr/" TargetMode="External"/><Relationship Id="rId19" Type="http://schemas.openxmlformats.org/officeDocument/2006/relationships/image" Target="../media/image36.png"/><Relationship Id="rId4" Type="http://schemas.openxmlformats.org/officeDocument/2006/relationships/hyperlink" Target="https://monitor.zse.hr/" TargetMode="External"/><Relationship Id="rId9" Type="http://schemas.openxmlformats.org/officeDocument/2006/relationships/image" Target="../media/image31.png"/><Relationship Id="rId14" Type="http://schemas.openxmlformats.org/officeDocument/2006/relationships/hyperlink" Target="https://lei.zse.hr/default_v2.aspx?id=111" TargetMode="External"/><Relationship Id="rId22" Type="http://schemas.openxmlformats.org/officeDocument/2006/relationships/hyperlink" Target="https://zse-blog.info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eurostat/databrowser/view/proj_23np/default/table?lang=en" TargetMode="External"/><Relationship Id="rId5" Type="http://schemas.openxmlformats.org/officeDocument/2006/relationships/hyperlink" Target="https://www.stat.gov.mk/publikacii/2023/Proekcii_2070_en.pdf" TargetMode="Externa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7000" b="-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408" y="3861048"/>
            <a:ext cx="11017224" cy="1470025"/>
          </a:xfrm>
        </p:spPr>
        <p:txBody>
          <a:bodyPr>
            <a:normAutofit/>
          </a:bodyPr>
          <a:lstStyle/>
          <a:p>
            <a:pPr algn="l"/>
            <a:r>
              <a:rPr lang="hr-HR" b="1" dirty="0" err="1">
                <a:solidFill>
                  <a:schemeClr val="bg1"/>
                </a:solidFill>
              </a:rPr>
              <a:t>Macedonian</a:t>
            </a:r>
            <a:r>
              <a:rPr lang="hr-HR" b="1" dirty="0">
                <a:solidFill>
                  <a:schemeClr val="bg1"/>
                </a:solidFill>
              </a:rPr>
              <a:t> </a:t>
            </a:r>
            <a:r>
              <a:rPr lang="hr-HR" b="1" dirty="0" err="1">
                <a:solidFill>
                  <a:schemeClr val="bg1"/>
                </a:solidFill>
              </a:rPr>
              <a:t>and</a:t>
            </a:r>
            <a:r>
              <a:rPr lang="hr-HR" b="1" dirty="0">
                <a:solidFill>
                  <a:schemeClr val="bg1"/>
                </a:solidFill>
              </a:rPr>
              <a:t> Zagreb </a:t>
            </a:r>
            <a:r>
              <a:rPr lang="hr-HR" b="1" dirty="0" err="1">
                <a:solidFill>
                  <a:schemeClr val="bg1"/>
                </a:solidFill>
              </a:rPr>
              <a:t>Stock</a:t>
            </a:r>
            <a:r>
              <a:rPr lang="hr-HR" b="1" dirty="0">
                <a:solidFill>
                  <a:schemeClr val="bg1"/>
                </a:solidFill>
              </a:rPr>
              <a:t> Exchange</a:t>
            </a:r>
            <a:br>
              <a:rPr lang="hr-HR" b="1" dirty="0">
                <a:solidFill>
                  <a:schemeClr val="bg1"/>
                </a:solidFill>
              </a:rPr>
            </a:br>
            <a:r>
              <a:rPr lang="hr-HR" b="1" dirty="0">
                <a:solidFill>
                  <a:schemeClr val="bg1"/>
                </a:solidFill>
              </a:rPr>
              <a:t>5 </a:t>
            </a:r>
            <a:r>
              <a:rPr lang="hr-HR" b="1" dirty="0" err="1">
                <a:solidFill>
                  <a:schemeClr val="bg1"/>
                </a:solidFill>
              </a:rPr>
              <a:t>years</a:t>
            </a:r>
            <a:r>
              <a:rPr lang="hr-HR" b="1" dirty="0">
                <a:solidFill>
                  <a:schemeClr val="bg1"/>
                </a:solidFill>
              </a:rPr>
              <a:t> </a:t>
            </a:r>
            <a:r>
              <a:rPr lang="hr-HR" b="1" dirty="0" err="1">
                <a:solidFill>
                  <a:schemeClr val="bg1"/>
                </a:solidFill>
              </a:rPr>
              <a:t>later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408" y="5517232"/>
            <a:ext cx="4824536" cy="864096"/>
          </a:xfrm>
        </p:spPr>
        <p:txBody>
          <a:bodyPr/>
          <a:lstStyle/>
          <a:p>
            <a:pPr algn="l"/>
            <a:r>
              <a:rPr lang="hr-HR" dirty="0">
                <a:solidFill>
                  <a:schemeClr val="bg1">
                    <a:lumMod val="75000"/>
                  </a:schemeClr>
                </a:solidFill>
              </a:rPr>
              <a:t>Ohrid, </a:t>
            </a:r>
            <a:r>
              <a:rPr lang="hr-HR" dirty="0" err="1">
                <a:solidFill>
                  <a:schemeClr val="bg1">
                    <a:lumMod val="75000"/>
                  </a:schemeClr>
                </a:solidFill>
              </a:rPr>
              <a:t>September</a:t>
            </a:r>
            <a:r>
              <a:rPr lang="hr-HR" dirty="0">
                <a:solidFill>
                  <a:schemeClr val="bg1">
                    <a:lumMod val="75000"/>
                  </a:schemeClr>
                </a:solidFill>
              </a:rPr>
              <a:t>,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FE3820-6444-A4C1-79DE-1254E94E2B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81"/>
          <a:stretch/>
        </p:blipFill>
        <p:spPr bwMode="auto">
          <a:xfrm>
            <a:off x="8400257" y="548680"/>
            <a:ext cx="3791744" cy="556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394B2C-4C64-298E-6713-06080FE1BD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2" y="708135"/>
            <a:ext cx="2575939" cy="262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38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CDEC94-7CC0-18E8-F351-0698C802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solidFill>
                  <a:srgbClr val="7030A0"/>
                </a:solidFill>
              </a:rPr>
              <a:t>What</a:t>
            </a:r>
            <a:r>
              <a:rPr lang="hr-HR" dirty="0">
                <a:solidFill>
                  <a:srgbClr val="7030A0"/>
                </a:solidFill>
              </a:rPr>
              <a:t> do </a:t>
            </a:r>
            <a:r>
              <a:rPr lang="hr-HR" dirty="0" err="1">
                <a:solidFill>
                  <a:srgbClr val="7030A0"/>
                </a:solidFill>
              </a:rPr>
              <a:t>we</a:t>
            </a:r>
            <a:r>
              <a:rPr lang="hr-HR" dirty="0">
                <a:solidFill>
                  <a:srgbClr val="7030A0"/>
                </a:solidFill>
              </a:rPr>
              <a:t> </a:t>
            </a:r>
            <a:r>
              <a:rPr lang="hr-HR" dirty="0" err="1">
                <a:solidFill>
                  <a:srgbClr val="7030A0"/>
                </a:solidFill>
              </a:rPr>
              <a:t>need</a:t>
            </a:r>
            <a:r>
              <a:rPr lang="hr-HR" dirty="0">
                <a:solidFill>
                  <a:srgbClr val="7030A0"/>
                </a:solidFill>
              </a:rPr>
              <a:t> to do?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F30124-07F9-A650-0284-CA315AB035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371E5-2A70-A461-AD31-16F9AB86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10</a:t>
            </a:fld>
            <a:endParaRPr lang="hr-H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AF6E7C1-352F-14AB-1AC3-899A3FEA6948}"/>
              </a:ext>
            </a:extLst>
          </p:cNvPr>
          <p:cNvSpPr txBox="1">
            <a:spLocks/>
          </p:cNvSpPr>
          <p:nvPr/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1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718F3-5CD3-53B2-42E8-4F92D4D53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11</a:t>
            </a:fld>
            <a:endParaRPr lang="hr-H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280D0C-3C30-4BD7-FCE8-05BF161C91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553750"/>
            <a:ext cx="980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>
                <a:solidFill>
                  <a:srgbClr val="892D8A"/>
                </a:solidFill>
                <a:latin typeface="+mj-lt"/>
              </a:rPr>
              <a:t>Capital Market Union: Dream, utopia or future?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E9B5D9C-C9F7-F269-4834-34040DBB9C33}"/>
              </a:ext>
            </a:extLst>
          </p:cNvPr>
          <p:cNvSpPr txBox="1">
            <a:spLocks/>
          </p:cNvSpPr>
          <p:nvPr/>
        </p:nvSpPr>
        <p:spPr>
          <a:xfrm>
            <a:off x="528324" y="3718134"/>
            <a:ext cx="279544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400" dirty="0">
                <a:solidFill>
                  <a:srgbClr val="7030A0"/>
                </a:solidFill>
              </a:rPr>
              <a:t>CMU was launched in 2014:</a:t>
            </a:r>
          </a:p>
          <a:p>
            <a:pPr marL="0" indent="0" algn="just">
              <a:buNone/>
            </a:pPr>
            <a:r>
              <a:rPr lang="en-US" sz="1400" dirty="0">
                <a:solidFill>
                  <a:srgbClr val="7030A0"/>
                </a:solidFill>
              </a:rPr>
              <a:t>The Goal: By increasing the range of investments opportunities, a CMU objective is to improve the capital markets effectiveness.</a:t>
            </a:r>
          </a:p>
          <a:p>
            <a:pPr marL="0" indent="0" algn="l">
              <a:buNone/>
            </a:pPr>
            <a:endParaRPr lang="en-US" sz="2400" dirty="0">
              <a:solidFill>
                <a:srgbClr val="7030A0"/>
              </a:solidFill>
            </a:endParaRPr>
          </a:p>
          <a:p>
            <a:pPr marL="0" indent="0" algn="l">
              <a:buNone/>
            </a:pP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For Mario Draghi, a future-proof Europe will need common funding (and debt)">
            <a:extLst>
              <a:ext uri="{FF2B5EF4-FFF2-40B4-BE49-F238E27FC236}">
                <a16:creationId xmlns:a16="http://schemas.microsoft.com/office/drawing/2014/main" id="{EC5E953C-D01F-DE1C-6E20-8234FDB6F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196" y="1381138"/>
            <a:ext cx="3077388" cy="20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A71EA8C-B645-26AF-22C2-80E4BE5B5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1417724"/>
            <a:ext cx="3031814" cy="202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DDE90-810E-AE7F-CFEF-0BB7905F9190}"/>
              </a:ext>
            </a:extLst>
          </p:cNvPr>
          <p:cNvSpPr txBox="1">
            <a:spLocks/>
          </p:cNvSpPr>
          <p:nvPr/>
        </p:nvSpPr>
        <p:spPr>
          <a:xfrm>
            <a:off x="8557142" y="3776550"/>
            <a:ext cx="2795442" cy="274879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r-HR" sz="2900" b="1" dirty="0">
                <a:solidFill>
                  <a:srgbClr val="7030A0"/>
                </a:solidFill>
              </a:rPr>
              <a:t>Mario </a:t>
            </a:r>
            <a:r>
              <a:rPr lang="hr-HR" sz="2900" b="1" dirty="0" err="1">
                <a:solidFill>
                  <a:srgbClr val="7030A0"/>
                </a:solidFill>
              </a:rPr>
              <a:t>Draghi</a:t>
            </a:r>
            <a:r>
              <a:rPr lang="hr-HR" sz="2900" b="1" dirty="0">
                <a:solidFill>
                  <a:srgbClr val="7030A0"/>
                </a:solidFill>
              </a:rPr>
              <a:t> (09/2024), </a:t>
            </a:r>
            <a:r>
              <a:rPr lang="en-GB" sz="2900" b="1" dirty="0">
                <a:solidFill>
                  <a:srgbClr val="7030A0"/>
                </a:solidFill>
              </a:rPr>
              <a:t>former European Central Bank President and one of Europe's great economic minds</a:t>
            </a:r>
            <a:r>
              <a:rPr lang="hr-HR" sz="2900" b="1" dirty="0">
                <a:solidFill>
                  <a:srgbClr val="7030A0"/>
                </a:solidFill>
              </a:rPr>
              <a:t>:</a:t>
            </a:r>
          </a:p>
          <a:p>
            <a:pPr marL="0" indent="0" algn="just">
              <a:buNone/>
            </a:pPr>
            <a:endParaRPr lang="hr-HR" sz="2900" b="1" dirty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en-GB" sz="2900" dirty="0">
                <a:solidFill>
                  <a:srgbClr val="7030A0"/>
                </a:solidFill>
              </a:rPr>
              <a:t>In order to fund start-ups and scale-ups, supporting innovation and high-tech projects, there needs to be a “significant increase” in available equity and debt funding, he stated. To do so, occupational and private pension systems in EU member states need to be strengthened.</a:t>
            </a:r>
            <a:endParaRPr lang="hr-HR" sz="2900" dirty="0">
              <a:solidFill>
                <a:srgbClr val="7030A0"/>
              </a:solidFill>
            </a:endParaRPr>
          </a:p>
          <a:p>
            <a:pPr marL="0" indent="0" algn="l">
              <a:buNone/>
            </a:pPr>
            <a:endParaRPr lang="hr-HR" sz="2400" dirty="0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3EBF358-2194-F40E-F727-DEC6C68F8971}"/>
              </a:ext>
            </a:extLst>
          </p:cNvPr>
          <p:cNvSpPr txBox="1">
            <a:spLocks/>
          </p:cNvSpPr>
          <p:nvPr/>
        </p:nvSpPr>
        <p:spPr>
          <a:xfrm>
            <a:off x="4538380" y="3718133"/>
            <a:ext cx="3573844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400" b="1" dirty="0">
                <a:solidFill>
                  <a:srgbClr val="7030A0"/>
                </a:solidFill>
              </a:rPr>
              <a:t>Marko </a:t>
            </a:r>
            <a:r>
              <a:rPr lang="en-US" sz="1400" b="1" dirty="0" err="1">
                <a:solidFill>
                  <a:srgbClr val="7030A0"/>
                </a:solidFill>
              </a:rPr>
              <a:t>Primorac</a:t>
            </a:r>
            <a:endParaRPr lang="en-US" sz="1400" b="1" dirty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en-US" sz="1400" b="1" dirty="0">
                <a:solidFill>
                  <a:srgbClr val="7030A0"/>
                </a:solidFill>
              </a:rPr>
              <a:t>(06/2024)</a:t>
            </a:r>
            <a:r>
              <a:rPr lang="hr-HR" sz="1400" b="1" dirty="0">
                <a:solidFill>
                  <a:srgbClr val="7030A0"/>
                </a:solidFill>
              </a:rPr>
              <a:t>, Croatian </a:t>
            </a:r>
            <a:r>
              <a:rPr lang="hr-HR" sz="1400" b="1" dirty="0" err="1">
                <a:solidFill>
                  <a:srgbClr val="7030A0"/>
                </a:solidFill>
              </a:rPr>
              <a:t>Minister</a:t>
            </a:r>
            <a:r>
              <a:rPr lang="hr-HR" sz="1400" b="1" dirty="0">
                <a:solidFill>
                  <a:srgbClr val="7030A0"/>
                </a:solidFill>
              </a:rPr>
              <a:t> </a:t>
            </a:r>
            <a:r>
              <a:rPr lang="hr-HR" sz="1400" b="1" dirty="0" err="1">
                <a:solidFill>
                  <a:srgbClr val="7030A0"/>
                </a:solidFill>
              </a:rPr>
              <a:t>of</a:t>
            </a:r>
            <a:r>
              <a:rPr lang="hr-HR" sz="1400" b="1" dirty="0">
                <a:solidFill>
                  <a:srgbClr val="7030A0"/>
                </a:solidFill>
              </a:rPr>
              <a:t> </a:t>
            </a:r>
            <a:r>
              <a:rPr lang="hr-HR" sz="1400" b="1" dirty="0" err="1">
                <a:solidFill>
                  <a:srgbClr val="7030A0"/>
                </a:solidFill>
              </a:rPr>
              <a:t>Finance</a:t>
            </a:r>
            <a:r>
              <a:rPr lang="en-US" sz="1400" b="1" dirty="0">
                <a:solidFill>
                  <a:srgbClr val="7030A0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en-US" sz="1400" dirty="0">
                <a:solidFill>
                  <a:srgbClr val="7030A0"/>
                </a:solidFill>
              </a:rPr>
              <a:t>We need to activate 37 bn of deposits of Croatian citizens in the banks.</a:t>
            </a:r>
          </a:p>
          <a:p>
            <a:pPr marL="0" indent="0" algn="just">
              <a:buNone/>
            </a:pPr>
            <a:r>
              <a:rPr lang="en-US" sz="1400" dirty="0">
                <a:solidFill>
                  <a:srgbClr val="7030A0"/>
                </a:solidFill>
              </a:rPr>
              <a:t>CMU is key in mobilizing private investments needed for green and digital transition and other priorities of EU, including its competitiveness.</a:t>
            </a:r>
          </a:p>
          <a:p>
            <a:pPr marL="0" indent="0" algn="l">
              <a:buNone/>
            </a:pP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2054" name="Picture 6" descr="Three key objectives to boost the European Union's Capital Markets Union -  Haptic">
            <a:extLst>
              <a:ext uri="{FF2B5EF4-FFF2-40B4-BE49-F238E27FC236}">
                <a16:creationId xmlns:a16="http://schemas.microsoft.com/office/drawing/2014/main" id="{1CB2BCC3-48C6-8398-6CF0-75C8FC15F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69" y="1417724"/>
            <a:ext cx="2952643" cy="200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apital Markets Union: Financing Real Economy - October Europe">
            <a:extLst>
              <a:ext uri="{FF2B5EF4-FFF2-40B4-BE49-F238E27FC236}">
                <a16:creationId xmlns:a16="http://schemas.microsoft.com/office/drawing/2014/main" id="{07853FBD-294A-D53E-7153-FDD3C90C2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36524"/>
            <a:ext cx="2019297" cy="10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42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718F3-5CD3-53B2-42E8-4F92D4D53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12</a:t>
            </a:fld>
            <a:endParaRPr lang="hr-H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280D0C-3C30-4BD7-FCE8-05BF161C91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553750"/>
            <a:ext cx="980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3200" dirty="0" err="1">
                <a:solidFill>
                  <a:srgbClr val="892D8A"/>
                </a:solidFill>
              </a:rPr>
              <a:t>We</a:t>
            </a:r>
            <a:r>
              <a:rPr lang="hr-HR" sz="3200" dirty="0">
                <a:solidFill>
                  <a:srgbClr val="892D8A"/>
                </a:solidFill>
              </a:rPr>
              <a:t> </a:t>
            </a:r>
            <a:r>
              <a:rPr lang="hr-HR" sz="3200" dirty="0" err="1">
                <a:solidFill>
                  <a:srgbClr val="892D8A"/>
                </a:solidFill>
              </a:rPr>
              <a:t>all</a:t>
            </a:r>
            <a:r>
              <a:rPr lang="hr-HR" sz="3200" dirty="0">
                <a:solidFill>
                  <a:srgbClr val="892D8A"/>
                </a:solidFill>
              </a:rPr>
              <a:t> </a:t>
            </a:r>
            <a:r>
              <a:rPr lang="hr-HR" sz="3200" dirty="0" err="1">
                <a:solidFill>
                  <a:srgbClr val="892D8A"/>
                </a:solidFill>
              </a:rPr>
              <a:t>agree</a:t>
            </a:r>
            <a:r>
              <a:rPr lang="hr-HR" sz="3200" dirty="0">
                <a:solidFill>
                  <a:srgbClr val="892D8A"/>
                </a:solidFill>
              </a:rPr>
              <a:t> </a:t>
            </a:r>
            <a:r>
              <a:rPr lang="hr-HR" sz="3200" dirty="0" err="1">
                <a:solidFill>
                  <a:srgbClr val="892D8A"/>
                </a:solidFill>
              </a:rPr>
              <a:t>about</a:t>
            </a:r>
            <a:r>
              <a:rPr lang="hr-HR" sz="3200" dirty="0">
                <a:solidFill>
                  <a:srgbClr val="892D8A"/>
                </a:solidFill>
              </a:rPr>
              <a:t> </a:t>
            </a:r>
            <a:r>
              <a:rPr lang="hr-HR" sz="3200" dirty="0" err="1">
                <a:solidFill>
                  <a:srgbClr val="892D8A"/>
                </a:solidFill>
              </a:rPr>
              <a:t>the</a:t>
            </a:r>
            <a:r>
              <a:rPr lang="hr-HR" sz="3200" dirty="0">
                <a:solidFill>
                  <a:srgbClr val="892D8A"/>
                </a:solidFill>
              </a:rPr>
              <a:t> </a:t>
            </a:r>
            <a:r>
              <a:rPr lang="hr-HR" sz="3200" dirty="0" err="1">
                <a:solidFill>
                  <a:srgbClr val="892D8A"/>
                </a:solidFill>
              </a:rPr>
              <a:t>problems</a:t>
            </a:r>
            <a:r>
              <a:rPr lang="hr-HR" sz="3200" dirty="0">
                <a:solidFill>
                  <a:srgbClr val="892D8A"/>
                </a:solidFill>
              </a:rPr>
              <a:t>….</a:t>
            </a:r>
            <a:endParaRPr lang="hr-HR" sz="3200" dirty="0">
              <a:solidFill>
                <a:srgbClr val="892D8A"/>
              </a:solidFill>
              <a:latin typeface="+mj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3CDF888-DF8E-A9A2-E91D-551B1D33A28D}"/>
              </a:ext>
            </a:extLst>
          </p:cNvPr>
          <p:cNvSpPr/>
          <p:nvPr/>
        </p:nvSpPr>
        <p:spPr>
          <a:xfrm>
            <a:off x="544487" y="2141332"/>
            <a:ext cx="2959223" cy="12156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Lack of liquidity.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Low level of financial literacy.</a:t>
            </a:r>
          </a:p>
          <a:p>
            <a:pPr algn="ctr"/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0FCB716-049C-2D15-911D-134FFE6CCC82}"/>
              </a:ext>
            </a:extLst>
          </p:cNvPr>
          <p:cNvSpPr/>
          <p:nvPr/>
        </p:nvSpPr>
        <p:spPr>
          <a:xfrm>
            <a:off x="7699891" y="2130004"/>
            <a:ext cx="3148636" cy="10109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Regulatory tsunami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Gold </a:t>
            </a:r>
            <a:r>
              <a:rPr lang="hr-HR" b="1" dirty="0" err="1">
                <a:solidFill>
                  <a:schemeClr val="accent4">
                    <a:lumMod val="75000"/>
                  </a:schemeClr>
                </a:solidFill>
              </a:rPr>
              <a:t>plating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821CC70-4C5F-876B-E19D-DB98980184EC}"/>
              </a:ext>
            </a:extLst>
          </p:cNvPr>
          <p:cNvSpPr/>
          <p:nvPr/>
        </p:nvSpPr>
        <p:spPr>
          <a:xfrm>
            <a:off x="3851884" y="4071292"/>
            <a:ext cx="3396244" cy="12299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Flow of funds to less regulated assets (US tech stocks, Crypto, global online brokers)</a:t>
            </a:r>
            <a:r>
              <a:rPr lang="hr-HR" sz="1400" b="1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3EFAB99-204A-1E5D-5DBB-3989EB39D08E}"/>
              </a:ext>
            </a:extLst>
          </p:cNvPr>
          <p:cNvSpPr/>
          <p:nvPr/>
        </p:nvSpPr>
        <p:spPr>
          <a:xfrm>
            <a:off x="544488" y="4060796"/>
            <a:ext cx="2959224" cy="8803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>
                <a:solidFill>
                  <a:schemeClr val="accent4">
                    <a:lumMod val="75000"/>
                  </a:schemeClr>
                </a:solidFill>
              </a:rPr>
              <a:t>Very fast decrease in number </a:t>
            </a:r>
            <a:r>
              <a:rPr lang="en-US" sz="1800" b="1">
                <a:solidFill>
                  <a:schemeClr val="accent4">
                    <a:lumMod val="75000"/>
                  </a:schemeClr>
                </a:solidFill>
              </a:rPr>
              <a:t>of members.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Lack of remote members.</a:t>
            </a:r>
            <a:endParaRPr lang="en-US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E8F384B-D68D-2595-910D-87AB74F87D86}"/>
              </a:ext>
            </a:extLst>
          </p:cNvPr>
          <p:cNvSpPr/>
          <p:nvPr/>
        </p:nvSpPr>
        <p:spPr>
          <a:xfrm>
            <a:off x="7699890" y="4060796"/>
            <a:ext cx="3148637" cy="10963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Capital Gain and dividend tax, Increasing costs of technology and compliance</a:t>
            </a:r>
            <a:r>
              <a:rPr lang="hr-HR" sz="1400" b="1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US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9C6E12-9F72-AE63-54B2-3E25E5FF7391}"/>
              </a:ext>
            </a:extLst>
          </p:cNvPr>
          <p:cNvSpPr txBox="1"/>
          <p:nvPr/>
        </p:nvSpPr>
        <p:spPr>
          <a:xfrm>
            <a:off x="911424" y="1605487"/>
            <a:ext cx="2880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hr-HR" sz="2800" b="1" i="1" dirty="0" err="1">
                <a:solidFill>
                  <a:schemeClr val="accent4">
                    <a:lumMod val="75000"/>
                  </a:schemeClr>
                </a:solidFill>
              </a:rPr>
              <a:t>Investors</a:t>
            </a:r>
            <a:endParaRPr lang="hr-HR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16FF3F-61B9-DACC-2765-424311D6FFAD}"/>
              </a:ext>
            </a:extLst>
          </p:cNvPr>
          <p:cNvSpPr/>
          <p:nvPr/>
        </p:nvSpPr>
        <p:spPr>
          <a:xfrm>
            <a:off x="3851884" y="2154986"/>
            <a:ext cx="3396244" cy="10579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Lack of new issuances.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Overreliance on banks.</a:t>
            </a:r>
          </a:p>
          <a:p>
            <a:pPr algn="ctr"/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8A6E76-74F6-D036-5D9D-076CD1BC3584}"/>
              </a:ext>
            </a:extLst>
          </p:cNvPr>
          <p:cNvSpPr txBox="1"/>
          <p:nvPr/>
        </p:nvSpPr>
        <p:spPr>
          <a:xfrm>
            <a:off x="4881456" y="1606785"/>
            <a:ext cx="1498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i="1" dirty="0" err="1">
                <a:solidFill>
                  <a:schemeClr val="accent4">
                    <a:lumMod val="75000"/>
                  </a:schemeClr>
                </a:solidFill>
              </a:rPr>
              <a:t>Issuers</a:t>
            </a:r>
            <a:r>
              <a:rPr lang="hr-HR" sz="24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hr-HR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3DA313-A644-1A3C-BBF0-13A40EDD148E}"/>
              </a:ext>
            </a:extLst>
          </p:cNvPr>
          <p:cNvSpPr txBox="1"/>
          <p:nvPr/>
        </p:nvSpPr>
        <p:spPr>
          <a:xfrm>
            <a:off x="1286250" y="3554172"/>
            <a:ext cx="1895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i="1" dirty="0" err="1">
                <a:solidFill>
                  <a:schemeClr val="accent4">
                    <a:lumMod val="75000"/>
                  </a:schemeClr>
                </a:solidFill>
              </a:rPr>
              <a:t>Members</a:t>
            </a:r>
            <a:endParaRPr lang="hr-HR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35ADE9-C672-2A12-5165-576C70540578}"/>
              </a:ext>
            </a:extLst>
          </p:cNvPr>
          <p:cNvSpPr txBox="1"/>
          <p:nvPr/>
        </p:nvSpPr>
        <p:spPr>
          <a:xfrm>
            <a:off x="4881456" y="3554172"/>
            <a:ext cx="1715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i="1" dirty="0" err="1">
                <a:solidFill>
                  <a:schemeClr val="accent4">
                    <a:lumMod val="75000"/>
                  </a:schemeClr>
                </a:solidFill>
              </a:rPr>
              <a:t>Trading</a:t>
            </a:r>
            <a:endParaRPr lang="hr-HR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C09CF0-81A2-D738-6525-D01EF9E85408}"/>
              </a:ext>
            </a:extLst>
          </p:cNvPr>
          <p:cNvSpPr txBox="1"/>
          <p:nvPr/>
        </p:nvSpPr>
        <p:spPr>
          <a:xfrm>
            <a:off x="8291145" y="3554172"/>
            <a:ext cx="25432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i="1" dirty="0" err="1">
                <a:solidFill>
                  <a:schemeClr val="accent4">
                    <a:lumMod val="75000"/>
                  </a:schemeClr>
                </a:solidFill>
              </a:rPr>
              <a:t>Environment</a:t>
            </a:r>
            <a:endParaRPr lang="hr-HR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E72300-0E8D-3E43-084C-3681892C084C}"/>
              </a:ext>
            </a:extLst>
          </p:cNvPr>
          <p:cNvSpPr txBox="1"/>
          <p:nvPr/>
        </p:nvSpPr>
        <p:spPr>
          <a:xfrm>
            <a:off x="7824192" y="1615769"/>
            <a:ext cx="36526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hr-HR" sz="2800" b="1" i="1" dirty="0" err="1">
                <a:solidFill>
                  <a:schemeClr val="accent4">
                    <a:lumMod val="75000"/>
                  </a:schemeClr>
                </a:solidFill>
              </a:rPr>
              <a:t>Regulation</a:t>
            </a:r>
            <a:endParaRPr lang="hr-HR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 descr="Free Vector | Team of crisis managers solving businessman problems.  Employees with lightbulb unraveling tangle. Vector illustration for  teamwork, solution, management concept">
            <a:extLst>
              <a:ext uri="{FF2B5EF4-FFF2-40B4-BE49-F238E27FC236}">
                <a16:creationId xmlns:a16="http://schemas.microsoft.com/office/drawing/2014/main" id="{EB9B7AF4-7093-4919-4E4A-C2DDF2CAA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55" y="59084"/>
            <a:ext cx="2520180" cy="157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210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583C9-6A8A-A8B4-CF52-AA02F78F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13</a:t>
            </a:fld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F30E67-7F12-AFEC-7C7C-09C50CF5E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997" y="576088"/>
            <a:ext cx="9949411" cy="5791017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2276A2DA-B170-E5A9-E39A-F80364A33D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9376" y="261362"/>
            <a:ext cx="980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3200" dirty="0">
                <a:solidFill>
                  <a:srgbClr val="892D8A"/>
                </a:solidFill>
              </a:rPr>
              <a:t>How </a:t>
            </a:r>
            <a:r>
              <a:rPr lang="hr-HR" sz="3200" dirty="0" err="1">
                <a:solidFill>
                  <a:srgbClr val="892D8A"/>
                </a:solidFill>
              </a:rPr>
              <a:t>about</a:t>
            </a:r>
            <a:r>
              <a:rPr lang="hr-HR" sz="3200" dirty="0">
                <a:solidFill>
                  <a:srgbClr val="892D8A"/>
                </a:solidFill>
              </a:rPr>
              <a:t> </a:t>
            </a:r>
            <a:r>
              <a:rPr lang="hr-HR" sz="3200" dirty="0" err="1">
                <a:solidFill>
                  <a:srgbClr val="892D8A"/>
                </a:solidFill>
              </a:rPr>
              <a:t>the</a:t>
            </a:r>
            <a:r>
              <a:rPr lang="hr-HR" sz="3200" dirty="0">
                <a:solidFill>
                  <a:srgbClr val="892D8A"/>
                </a:solidFill>
              </a:rPr>
              <a:t> </a:t>
            </a:r>
            <a:r>
              <a:rPr lang="hr-HR" sz="3200" dirty="0" err="1">
                <a:solidFill>
                  <a:srgbClr val="892D8A"/>
                </a:solidFill>
              </a:rPr>
              <a:t>solutions</a:t>
            </a:r>
            <a:r>
              <a:rPr lang="hr-HR" sz="3200" dirty="0">
                <a:solidFill>
                  <a:srgbClr val="892D8A"/>
                </a:solidFill>
              </a:rPr>
              <a:t>?</a:t>
            </a:r>
            <a:endParaRPr lang="hr-HR" sz="3200" dirty="0">
              <a:solidFill>
                <a:srgbClr val="892D8A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CB7E67-F4C9-E61D-FBF0-83109F382DD3}"/>
              </a:ext>
            </a:extLst>
          </p:cNvPr>
          <p:cNvSpPr txBox="1"/>
          <p:nvPr/>
        </p:nvSpPr>
        <p:spPr>
          <a:xfrm>
            <a:off x="119336" y="6589460"/>
            <a:ext cx="6437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err="1"/>
              <a:t>Source</a:t>
            </a:r>
            <a:r>
              <a:rPr lang="hr-HR" sz="1200" dirty="0"/>
              <a:t>: CFA Croatia </a:t>
            </a:r>
            <a:r>
              <a:rPr lang="hr-HR" sz="1200" dirty="0" err="1"/>
              <a:t>Society</a:t>
            </a:r>
            <a:r>
              <a:rPr lang="hr-HR" sz="1200" dirty="0"/>
              <a:t>, </a:t>
            </a:r>
            <a:r>
              <a:rPr lang="hr-HR" sz="1200" dirty="0" err="1"/>
              <a:t>Proposed</a:t>
            </a:r>
            <a:r>
              <a:rPr lang="hr-HR" sz="1200" dirty="0"/>
              <a:t> </a:t>
            </a:r>
            <a:r>
              <a:rPr lang="hr-HR" sz="1200" dirty="0" err="1"/>
              <a:t>strategic</a:t>
            </a:r>
            <a:r>
              <a:rPr lang="hr-HR" sz="1200" dirty="0"/>
              <a:t> </a:t>
            </a:r>
            <a:r>
              <a:rPr lang="hr-HR" sz="1200" dirty="0" err="1"/>
              <a:t>framework</a:t>
            </a:r>
            <a:r>
              <a:rPr lang="hr-HR" sz="1200" dirty="0"/>
              <a:t> for Capital Market Development 01/2024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39840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718F3-5CD3-53B2-42E8-4F92D4D53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14</a:t>
            </a:fld>
            <a:endParaRPr lang="hr-H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280D0C-3C30-4BD7-FCE8-05BF161C91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553750"/>
            <a:ext cx="980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3200" dirty="0">
                <a:solidFill>
                  <a:srgbClr val="892D8A"/>
                </a:solidFill>
                <a:latin typeface="+mj-lt"/>
              </a:rPr>
              <a:t>Future </a:t>
            </a:r>
            <a:r>
              <a:rPr lang="hr-HR" sz="3200" dirty="0" err="1">
                <a:solidFill>
                  <a:srgbClr val="892D8A"/>
                </a:solidFill>
                <a:latin typeface="+mj-lt"/>
              </a:rPr>
              <a:t>Challenges</a:t>
            </a:r>
            <a:r>
              <a:rPr lang="hr-HR" sz="3200" dirty="0">
                <a:solidFill>
                  <a:srgbClr val="892D8A"/>
                </a:solidFill>
                <a:latin typeface="+mj-lt"/>
              </a:rPr>
              <a:t> </a:t>
            </a:r>
            <a:r>
              <a:rPr lang="hr-HR" sz="3200" dirty="0" err="1">
                <a:solidFill>
                  <a:srgbClr val="892D8A"/>
                </a:solidFill>
                <a:latin typeface="+mj-lt"/>
              </a:rPr>
              <a:t>of</a:t>
            </a:r>
            <a:r>
              <a:rPr lang="hr-HR" sz="3200" dirty="0">
                <a:solidFill>
                  <a:srgbClr val="892D8A"/>
                </a:solidFill>
                <a:latin typeface="+mj-lt"/>
              </a:rPr>
              <a:t> </a:t>
            </a:r>
            <a:r>
              <a:rPr lang="hr-HR" sz="3200" dirty="0" err="1">
                <a:solidFill>
                  <a:srgbClr val="892D8A"/>
                </a:solidFill>
              </a:rPr>
              <a:t>O</a:t>
            </a:r>
            <a:r>
              <a:rPr lang="hr-HR" sz="3200" dirty="0" err="1">
                <a:solidFill>
                  <a:srgbClr val="892D8A"/>
                </a:solidFill>
                <a:latin typeface="+mj-lt"/>
              </a:rPr>
              <a:t>ur</a:t>
            </a:r>
            <a:r>
              <a:rPr lang="hr-HR" sz="3200" dirty="0">
                <a:solidFill>
                  <a:srgbClr val="892D8A"/>
                </a:solidFill>
                <a:latin typeface="+mj-lt"/>
              </a:rPr>
              <a:t> </a:t>
            </a:r>
            <a:r>
              <a:rPr lang="hr-HR" sz="3200" dirty="0" err="1">
                <a:solidFill>
                  <a:srgbClr val="892D8A"/>
                </a:solidFill>
              </a:rPr>
              <a:t>Exchanges</a:t>
            </a:r>
            <a:endParaRPr lang="hr-HR" sz="3200" dirty="0">
              <a:solidFill>
                <a:srgbClr val="892D8A"/>
              </a:solidFill>
              <a:latin typeface="+mj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3CDF888-DF8E-A9A2-E91D-551B1D33A28D}"/>
              </a:ext>
            </a:extLst>
          </p:cNvPr>
          <p:cNvSpPr/>
          <p:nvPr/>
        </p:nvSpPr>
        <p:spPr>
          <a:xfrm>
            <a:off x="666779" y="2128706"/>
            <a:ext cx="2959223" cy="10842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Increase savings and investment of aging population.</a:t>
            </a:r>
          </a:p>
          <a:p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821CC70-4C5F-876B-E19D-DB98980184EC}"/>
              </a:ext>
            </a:extLst>
          </p:cNvPr>
          <p:cNvSpPr/>
          <p:nvPr/>
        </p:nvSpPr>
        <p:spPr>
          <a:xfrm>
            <a:off x="3851884" y="4071292"/>
            <a:ext cx="3396244" cy="13844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Make trade/settle cycle shorter and cheaper.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T+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, CCP, Cross border trading,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On line platforms.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3EFAB99-204A-1E5D-5DBB-3989EB39D08E}"/>
              </a:ext>
            </a:extLst>
          </p:cNvPr>
          <p:cNvSpPr/>
          <p:nvPr/>
        </p:nvSpPr>
        <p:spPr>
          <a:xfrm>
            <a:off x="544488" y="4060796"/>
            <a:ext cx="3081514" cy="13844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Stronger activity of  brokers that need to be opened to new technologies and financial products.</a:t>
            </a:r>
          </a:p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Market making, ETFs.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E8F384B-D68D-2595-910D-87AB74F87D86}"/>
              </a:ext>
            </a:extLst>
          </p:cNvPr>
          <p:cNvSpPr/>
          <p:nvPr/>
        </p:nvSpPr>
        <p:spPr>
          <a:xfrm>
            <a:off x="7607899" y="4060796"/>
            <a:ext cx="3148637" cy="13949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More complexity in terms of legislation and technology, Cyber threats, New unregulated asset classes.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„Do we need small markets at all?</a:t>
            </a:r>
            <a:r>
              <a:rPr lang="hr-HR" sz="1400" b="1" dirty="0">
                <a:solidFill>
                  <a:srgbClr val="FF0000"/>
                </a:solidFill>
              </a:rPr>
              <a:t>”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9C6E12-9F72-AE63-54B2-3E25E5FF7391}"/>
              </a:ext>
            </a:extLst>
          </p:cNvPr>
          <p:cNvSpPr txBox="1"/>
          <p:nvPr/>
        </p:nvSpPr>
        <p:spPr>
          <a:xfrm>
            <a:off x="911424" y="1605487"/>
            <a:ext cx="2880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hr-HR" sz="2800" b="1" i="1" dirty="0" err="1">
                <a:solidFill>
                  <a:schemeClr val="accent4">
                    <a:lumMod val="75000"/>
                  </a:schemeClr>
                </a:solidFill>
              </a:rPr>
              <a:t>Investors</a:t>
            </a:r>
            <a:endParaRPr lang="hr-HR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16FF3F-61B9-DACC-2765-424311D6FFAD}"/>
              </a:ext>
            </a:extLst>
          </p:cNvPr>
          <p:cNvSpPr/>
          <p:nvPr/>
        </p:nvSpPr>
        <p:spPr>
          <a:xfrm>
            <a:off x="3851884" y="2154986"/>
            <a:ext cx="3396244" cy="10579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Decrease dependency of our economies on the banks in order to enhance growth of the companies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8A6E76-74F6-D036-5D9D-076CD1BC3584}"/>
              </a:ext>
            </a:extLst>
          </p:cNvPr>
          <p:cNvSpPr txBox="1"/>
          <p:nvPr/>
        </p:nvSpPr>
        <p:spPr>
          <a:xfrm>
            <a:off x="4881456" y="1606785"/>
            <a:ext cx="1498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i="1" dirty="0" err="1">
                <a:solidFill>
                  <a:schemeClr val="accent4">
                    <a:lumMod val="75000"/>
                  </a:schemeClr>
                </a:solidFill>
              </a:rPr>
              <a:t>Issuers</a:t>
            </a:r>
            <a:r>
              <a:rPr lang="hr-HR" sz="24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hr-HR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3DA313-A644-1A3C-BBF0-13A40EDD148E}"/>
              </a:ext>
            </a:extLst>
          </p:cNvPr>
          <p:cNvSpPr txBox="1"/>
          <p:nvPr/>
        </p:nvSpPr>
        <p:spPr>
          <a:xfrm>
            <a:off x="1286250" y="3554172"/>
            <a:ext cx="1895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i="1" dirty="0" err="1">
                <a:solidFill>
                  <a:schemeClr val="accent4">
                    <a:lumMod val="75000"/>
                  </a:schemeClr>
                </a:solidFill>
              </a:rPr>
              <a:t>Members</a:t>
            </a:r>
            <a:endParaRPr lang="hr-HR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35ADE9-C672-2A12-5165-576C70540578}"/>
              </a:ext>
            </a:extLst>
          </p:cNvPr>
          <p:cNvSpPr txBox="1"/>
          <p:nvPr/>
        </p:nvSpPr>
        <p:spPr>
          <a:xfrm>
            <a:off x="4881456" y="3554172"/>
            <a:ext cx="1715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i="1" dirty="0" err="1">
                <a:solidFill>
                  <a:schemeClr val="accent4">
                    <a:lumMod val="75000"/>
                  </a:schemeClr>
                </a:solidFill>
              </a:rPr>
              <a:t>Trading</a:t>
            </a:r>
            <a:endParaRPr lang="hr-HR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C09CF0-81A2-D738-6525-D01EF9E85408}"/>
              </a:ext>
            </a:extLst>
          </p:cNvPr>
          <p:cNvSpPr txBox="1"/>
          <p:nvPr/>
        </p:nvSpPr>
        <p:spPr>
          <a:xfrm>
            <a:off x="8112224" y="3561103"/>
            <a:ext cx="25432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i="1" dirty="0" err="1">
                <a:solidFill>
                  <a:schemeClr val="accent4">
                    <a:lumMod val="75000"/>
                  </a:schemeClr>
                </a:solidFill>
              </a:rPr>
              <a:t>Environment</a:t>
            </a:r>
            <a:endParaRPr lang="hr-HR" sz="28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6F7EDA0-6489-06E6-4788-A46DA8EC485A}"/>
              </a:ext>
            </a:extLst>
          </p:cNvPr>
          <p:cNvSpPr/>
          <p:nvPr/>
        </p:nvSpPr>
        <p:spPr>
          <a:xfrm>
            <a:off x="7680176" y="2128706"/>
            <a:ext cx="3240360" cy="10842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Disproportional cost of reporting in comparison to other costs.</a:t>
            </a:r>
          </a:p>
          <a:p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XBRL, Non financial reporting…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707331-923A-C7C5-E86E-5BE4E578976B}"/>
              </a:ext>
            </a:extLst>
          </p:cNvPr>
          <p:cNvSpPr txBox="1"/>
          <p:nvPr/>
        </p:nvSpPr>
        <p:spPr>
          <a:xfrm>
            <a:off x="7824192" y="1615769"/>
            <a:ext cx="36526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800" b="1" i="1" dirty="0">
                <a:solidFill>
                  <a:schemeClr val="accent4">
                    <a:lumMod val="75000"/>
                  </a:schemeClr>
                </a:solidFill>
              </a:rPr>
              <a:t>Regulation</a:t>
            </a:r>
          </a:p>
        </p:txBody>
      </p:sp>
      <p:pic>
        <p:nvPicPr>
          <p:cNvPr id="4100" name="Picture 4" descr="Business vision to see future opportunity, challenge to overcome difficulty  to see real visionary, businesswoman with telescope or spyglass to see  future vision 7909145 Vector Art at Vecteezy">
            <a:extLst>
              <a:ext uri="{FF2B5EF4-FFF2-40B4-BE49-F238E27FC236}">
                <a16:creationId xmlns:a16="http://schemas.microsoft.com/office/drawing/2014/main" id="{C8DE927B-E078-BF17-AE0F-940564E9D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511" y="172946"/>
            <a:ext cx="126876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930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F5A30-073A-7415-EA02-CB2A3A67A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3200" dirty="0">
                <a:solidFill>
                  <a:srgbClr val="892D8A"/>
                </a:solidFill>
              </a:rPr>
              <a:t>5 </a:t>
            </a:r>
            <a:r>
              <a:rPr lang="hr-HR" sz="3200" dirty="0" err="1">
                <a:solidFill>
                  <a:srgbClr val="892D8A"/>
                </a:solidFill>
              </a:rPr>
              <a:t>years</a:t>
            </a:r>
            <a:r>
              <a:rPr lang="hr-HR" sz="3200" dirty="0">
                <a:solidFill>
                  <a:srgbClr val="892D8A"/>
                </a:solidFill>
              </a:rPr>
              <a:t> </a:t>
            </a:r>
            <a:r>
              <a:rPr lang="hr-HR" sz="3200" dirty="0" err="1">
                <a:solidFill>
                  <a:srgbClr val="892D8A"/>
                </a:solidFill>
              </a:rPr>
              <a:t>of</a:t>
            </a:r>
            <a:r>
              <a:rPr lang="hr-HR" sz="3200" dirty="0">
                <a:solidFill>
                  <a:srgbClr val="892D8A"/>
                </a:solidFill>
              </a:rPr>
              <a:t> MSE </a:t>
            </a:r>
            <a:r>
              <a:rPr lang="hr-HR" sz="3200" dirty="0" err="1">
                <a:solidFill>
                  <a:srgbClr val="892D8A"/>
                </a:solidFill>
              </a:rPr>
              <a:t>and</a:t>
            </a:r>
            <a:r>
              <a:rPr lang="hr-HR" sz="3200" dirty="0">
                <a:solidFill>
                  <a:srgbClr val="892D8A"/>
                </a:solidFill>
              </a:rPr>
              <a:t> ZSE</a:t>
            </a:r>
            <a:endParaRPr lang="en-GB" sz="3200" dirty="0">
              <a:solidFill>
                <a:srgbClr val="892D8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BBFE1-CB12-5715-E162-32D9CE1B7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MSE, as market and organization, has a </a:t>
            </a:r>
            <a:r>
              <a:rPr lang="en-US" sz="2400" b="1" dirty="0">
                <a:solidFill>
                  <a:srgbClr val="7030A0"/>
                </a:solidFill>
              </a:rPr>
              <a:t>very high level of professionalism and readiness to innovate.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Huge potential for growth in the EU accession processes.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Transfer of knowledge</a:t>
            </a:r>
            <a:r>
              <a:rPr lang="en-US" sz="2400" dirty="0">
                <a:solidFill>
                  <a:srgbClr val="7030A0"/>
                </a:solidFill>
              </a:rPr>
              <a:t>: IR and market making education, why to list in Bum Club, MIFID II implementation.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Bringing our economies together.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Strong support for vertical integration.</a:t>
            </a:r>
          </a:p>
          <a:p>
            <a:r>
              <a:rPr lang="en-US" sz="2400" dirty="0">
                <a:solidFill>
                  <a:srgbClr val="7030A0"/>
                </a:solidFill>
              </a:rPr>
              <a:t>Readiness of local </a:t>
            </a:r>
            <a:r>
              <a:rPr lang="en-US" sz="2400" b="1" dirty="0">
                <a:solidFill>
                  <a:srgbClr val="7030A0"/>
                </a:solidFill>
              </a:rPr>
              <a:t>regulator to support changes</a:t>
            </a:r>
            <a:r>
              <a:rPr lang="en-US" sz="2400" dirty="0">
                <a:solidFill>
                  <a:srgbClr val="7030A0"/>
                </a:solidFill>
              </a:rPr>
              <a:t>.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High entry barriers </a:t>
            </a:r>
            <a:r>
              <a:rPr lang="en-US" sz="2400" dirty="0">
                <a:solidFill>
                  <a:srgbClr val="7030A0"/>
                </a:solidFill>
              </a:rPr>
              <a:t>for foreign investors.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FBFD9-5014-5368-C9AD-56578F517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15</a:t>
            </a:fld>
            <a:endParaRPr lang="hr-H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D0CA175-6AD6-EDF7-AC15-496ECBD3E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60" y="429888"/>
            <a:ext cx="651685" cy="60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35A57E1-9965-612A-9882-C5E2DA7BA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897" y="242183"/>
            <a:ext cx="1186205" cy="98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296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B07D33-A873-A6BD-483E-1886AF1D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16</a:t>
            </a:fld>
            <a:endParaRPr lang="hr-H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88F1CF-2ABC-8710-063F-66B634B514C0}"/>
              </a:ext>
            </a:extLst>
          </p:cNvPr>
          <p:cNvSpPr txBox="1"/>
          <p:nvPr/>
        </p:nvSpPr>
        <p:spPr>
          <a:xfrm>
            <a:off x="451700" y="404664"/>
            <a:ext cx="9649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892D8A"/>
                </a:solidFill>
                <a:latin typeface="+mj-lt"/>
              </a:rPr>
              <a:t>Useful links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52986D03-7430-3AC9-DECC-E7E2B4111D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0" b="33369"/>
          <a:stretch/>
        </p:blipFill>
        <p:spPr>
          <a:xfrm>
            <a:off x="191344" y="1594656"/>
            <a:ext cx="2736304" cy="868819"/>
          </a:xfrm>
          <a:prstGeom prst="rect">
            <a:avLst/>
          </a:prstGeom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5E4DA765-71B5-5582-6C9A-24B068AED1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4" y="3307961"/>
            <a:ext cx="2348483" cy="683243"/>
          </a:xfrm>
          <a:prstGeom prst="rect">
            <a:avLst/>
          </a:prstGeom>
        </p:spPr>
      </p:pic>
      <p:pic>
        <p:nvPicPr>
          <p:cNvPr id="10" name="Picture 9">
            <a:hlinkClick r:id="rId6"/>
            <a:extLst>
              <a:ext uri="{FF2B5EF4-FFF2-40B4-BE49-F238E27FC236}">
                <a16:creationId xmlns:a16="http://schemas.microsoft.com/office/drawing/2014/main" id="{0B6D9BDC-7A4A-7308-F30A-052888EEDA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7" y="4763401"/>
            <a:ext cx="2999656" cy="999885"/>
          </a:xfrm>
          <a:prstGeom prst="rect">
            <a:avLst/>
          </a:prstGeom>
        </p:spPr>
      </p:pic>
      <p:pic>
        <p:nvPicPr>
          <p:cNvPr id="14" name="Picture 13">
            <a:hlinkClick r:id="rId8"/>
            <a:extLst>
              <a:ext uri="{FF2B5EF4-FFF2-40B4-BE49-F238E27FC236}">
                <a16:creationId xmlns:a16="http://schemas.microsoft.com/office/drawing/2014/main" id="{8297B352-6FE9-3C6B-69AB-091013D21A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622" y="1316311"/>
            <a:ext cx="2639616" cy="1228728"/>
          </a:xfrm>
          <a:prstGeom prst="rect">
            <a:avLst/>
          </a:prstGeom>
        </p:spPr>
      </p:pic>
      <p:pic>
        <p:nvPicPr>
          <p:cNvPr id="16" name="Picture 15">
            <a:hlinkClick r:id="rId10"/>
            <a:extLst>
              <a:ext uri="{FF2B5EF4-FFF2-40B4-BE49-F238E27FC236}">
                <a16:creationId xmlns:a16="http://schemas.microsoft.com/office/drawing/2014/main" id="{E4680849-AF18-02AC-464D-948C0B9785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31" y="3164975"/>
            <a:ext cx="2369881" cy="923330"/>
          </a:xfrm>
          <a:prstGeom prst="rect">
            <a:avLst/>
          </a:prstGeom>
        </p:spPr>
      </p:pic>
      <p:pic>
        <p:nvPicPr>
          <p:cNvPr id="20" name="Picture 19">
            <a:hlinkClick r:id="rId12"/>
            <a:extLst>
              <a:ext uri="{FF2B5EF4-FFF2-40B4-BE49-F238E27FC236}">
                <a16:creationId xmlns:a16="http://schemas.microsoft.com/office/drawing/2014/main" id="{C75B6F3F-EF0E-4CAF-0E43-9D171CD4E4C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40" y="4956701"/>
            <a:ext cx="792088" cy="6628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441098D-AD30-4447-9150-CDB955024A1F}"/>
              </a:ext>
            </a:extLst>
          </p:cNvPr>
          <p:cNvSpPr txBox="1"/>
          <p:nvPr/>
        </p:nvSpPr>
        <p:spPr>
          <a:xfrm>
            <a:off x="4341968" y="4915959"/>
            <a:ext cx="14437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MACEDONIAN STOCK EXCHANGE</a:t>
            </a:r>
          </a:p>
        </p:txBody>
      </p:sp>
      <p:pic>
        <p:nvPicPr>
          <p:cNvPr id="23" name="Picture 22">
            <a:hlinkClick r:id="rId14"/>
            <a:extLst>
              <a:ext uri="{FF2B5EF4-FFF2-40B4-BE49-F238E27FC236}">
                <a16:creationId xmlns:a16="http://schemas.microsoft.com/office/drawing/2014/main" id="{B3CCBBED-C8AC-53E0-EC32-FFD9C71CEB4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29" y="1561457"/>
            <a:ext cx="1741119" cy="886567"/>
          </a:xfrm>
          <a:prstGeom prst="rect">
            <a:avLst/>
          </a:prstGeom>
        </p:spPr>
      </p:pic>
      <p:pic>
        <p:nvPicPr>
          <p:cNvPr id="25" name="Picture 24">
            <a:hlinkClick r:id="rId16"/>
            <a:extLst>
              <a:ext uri="{FF2B5EF4-FFF2-40B4-BE49-F238E27FC236}">
                <a16:creationId xmlns:a16="http://schemas.microsoft.com/office/drawing/2014/main" id="{BB04206F-1BE1-291F-D364-FE199ECF89A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520" y="3164975"/>
            <a:ext cx="2144436" cy="951593"/>
          </a:xfrm>
          <a:prstGeom prst="rect">
            <a:avLst/>
          </a:prstGeom>
        </p:spPr>
      </p:pic>
      <p:pic>
        <p:nvPicPr>
          <p:cNvPr id="28" name="Picture 27">
            <a:hlinkClick r:id="rId18"/>
            <a:extLst>
              <a:ext uri="{FF2B5EF4-FFF2-40B4-BE49-F238E27FC236}">
                <a16:creationId xmlns:a16="http://schemas.microsoft.com/office/drawing/2014/main" id="{C6140B0D-BA97-BC0B-E09D-BEB747BF82B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149" y="4845448"/>
            <a:ext cx="1644618" cy="835789"/>
          </a:xfrm>
          <a:prstGeom prst="rect">
            <a:avLst/>
          </a:prstGeom>
        </p:spPr>
      </p:pic>
      <p:pic>
        <p:nvPicPr>
          <p:cNvPr id="32" name="Picture 31">
            <a:hlinkClick r:id="rId20"/>
            <a:extLst>
              <a:ext uri="{FF2B5EF4-FFF2-40B4-BE49-F238E27FC236}">
                <a16:creationId xmlns:a16="http://schemas.microsoft.com/office/drawing/2014/main" id="{710660B9-394C-C129-55C3-12E9DA0ED2E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695" y="1473575"/>
            <a:ext cx="2670625" cy="1110980"/>
          </a:xfrm>
          <a:prstGeom prst="rect">
            <a:avLst/>
          </a:prstGeom>
        </p:spPr>
      </p:pic>
      <p:pic>
        <p:nvPicPr>
          <p:cNvPr id="34" name="Picture 33">
            <a:hlinkClick r:id="rId22"/>
            <a:extLst>
              <a:ext uri="{FF2B5EF4-FFF2-40B4-BE49-F238E27FC236}">
                <a16:creationId xmlns:a16="http://schemas.microsoft.com/office/drawing/2014/main" id="{18FEB4EB-57D0-495B-2000-3D27658292EC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6" b="20328"/>
          <a:stretch/>
        </p:blipFill>
        <p:spPr>
          <a:xfrm>
            <a:off x="8323264" y="3292742"/>
            <a:ext cx="3001493" cy="732068"/>
          </a:xfrm>
          <a:prstGeom prst="rect">
            <a:avLst/>
          </a:prstGeom>
        </p:spPr>
      </p:pic>
      <p:pic>
        <p:nvPicPr>
          <p:cNvPr id="38" name="Picture 37">
            <a:hlinkClick r:id="rId24"/>
            <a:extLst>
              <a:ext uri="{FF2B5EF4-FFF2-40B4-BE49-F238E27FC236}">
                <a16:creationId xmlns:a16="http://schemas.microsoft.com/office/drawing/2014/main" id="{98E2192A-8449-7F34-B6C2-708A2EA8DBD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243" y="4712694"/>
            <a:ext cx="1314130" cy="121606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87C6239-27D3-9737-FA81-AA933AA03B3C}"/>
              </a:ext>
            </a:extLst>
          </p:cNvPr>
          <p:cNvSpPr txBox="1"/>
          <p:nvPr/>
        </p:nvSpPr>
        <p:spPr>
          <a:xfrm>
            <a:off x="9666007" y="4915959"/>
            <a:ext cx="1501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Zagreb Stock Exchange Events</a:t>
            </a:r>
          </a:p>
        </p:txBody>
      </p:sp>
    </p:spTree>
    <p:extLst>
      <p:ext uri="{BB962C8B-B14F-4D97-AF65-F5344CB8AC3E}">
        <p14:creationId xmlns:p14="http://schemas.microsoft.com/office/powerpoint/2010/main" val="1439914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B4A40B-D29E-93FE-DFC3-A011C14C8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535039"/>
            <a:ext cx="10363200" cy="1470025"/>
          </a:xfrm>
        </p:spPr>
        <p:txBody>
          <a:bodyPr/>
          <a:lstStyle/>
          <a:p>
            <a:r>
              <a:rPr lang="hr-HR" dirty="0">
                <a:solidFill>
                  <a:srgbClr val="892D8A"/>
                </a:solidFill>
              </a:rPr>
              <a:t>Thank you!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FCBE43D-2340-724B-16E7-90C570596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005064"/>
            <a:ext cx="8534400" cy="1752600"/>
          </a:xfrm>
        </p:spPr>
        <p:txBody>
          <a:bodyPr>
            <a:normAutofit/>
          </a:bodyPr>
          <a:lstStyle/>
          <a:p>
            <a:r>
              <a:rPr lang="hr-HR" dirty="0"/>
              <a:t>Zagreb Stock Exchange</a:t>
            </a:r>
          </a:p>
          <a:p>
            <a:r>
              <a:rPr lang="hr-HR" dirty="0"/>
              <a:t>ivana.gazic@zse.hr</a:t>
            </a:r>
          </a:p>
          <a:p>
            <a:r>
              <a:rPr lang="hr-HR" dirty="0"/>
              <a:t>tel: +38514686801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A3CC64-1E3D-46DB-7B20-B46D50DC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17</a:t>
            </a:fld>
            <a:endParaRPr lang="hr-H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C821A4-3E55-4690-33FB-5F68C09C6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738" y="796758"/>
            <a:ext cx="1946523" cy="190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93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E4E4E3-DF35-A7AC-6A2D-98394C53A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Challenges ahead of us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6D8227-C737-5900-35CE-004640A651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169B1-5E01-A583-BCBB-9B9C5115A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2</a:t>
            </a:fld>
            <a:endParaRPr lang="hr-HR" dirty="0"/>
          </a:p>
        </p:txBody>
      </p:sp>
      <p:pic>
        <p:nvPicPr>
          <p:cNvPr id="1026" name="Picture 2" descr="4 reasons why you should challenge yourself in your next role">
            <a:extLst>
              <a:ext uri="{FF2B5EF4-FFF2-40B4-BE49-F238E27FC236}">
                <a16:creationId xmlns:a16="http://schemas.microsoft.com/office/drawing/2014/main" id="{70A0FE0F-57B4-54E0-C547-895CD7A58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776" y="260649"/>
            <a:ext cx="172819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185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29BBA3-1494-915D-D12E-685D0B241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384747"/>
            <a:ext cx="3846535" cy="522274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67877C-2F8C-3F52-FBF5-BCB6B06A8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47" y="980728"/>
            <a:ext cx="5011877" cy="2755057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E66C9BF-5360-E381-F812-3011E02C2B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122122"/>
              </p:ext>
            </p:extLst>
          </p:nvPr>
        </p:nvGraphicFramePr>
        <p:xfrm>
          <a:off x="5394882" y="3846077"/>
          <a:ext cx="501187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6ECDE48-7AA0-3D03-AA19-A1874E7B8E59}"/>
              </a:ext>
            </a:extLst>
          </p:cNvPr>
          <p:cNvSpPr txBox="1"/>
          <p:nvPr/>
        </p:nvSpPr>
        <p:spPr>
          <a:xfrm>
            <a:off x="5526505" y="6344653"/>
            <a:ext cx="5598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/>
              <a:t>*N. Macedonia </a:t>
            </a:r>
            <a:r>
              <a:rPr lang="hr-HR" sz="900" dirty="0">
                <a:hlinkClick r:id="rId5"/>
              </a:rPr>
              <a:t>State Statistical Office Report </a:t>
            </a:r>
            <a:r>
              <a:rPr lang="hr-HR" sz="900" dirty="0"/>
              <a:t>(2023)</a:t>
            </a:r>
          </a:p>
          <a:p>
            <a:r>
              <a:rPr lang="hr-HR" sz="900" dirty="0"/>
              <a:t>*Eurostat baseline population </a:t>
            </a:r>
            <a:r>
              <a:rPr lang="hr-HR" sz="900" dirty="0">
                <a:hlinkClick r:id="rId6"/>
              </a:rPr>
              <a:t>projection for Croatia </a:t>
            </a:r>
            <a:r>
              <a:rPr lang="hr-HR" sz="900" dirty="0"/>
              <a:t>(2024)</a:t>
            </a:r>
            <a:endParaRPr lang="en-US" sz="900" dirty="0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914C70DA-F533-2B5F-4530-E83E812FA5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97318"/>
            <a:ext cx="9734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892D8A"/>
                </a:solidFill>
                <a:latin typeface="+mj-lt"/>
              </a:rPr>
              <a:t>Global challenges: </a:t>
            </a:r>
            <a:r>
              <a:rPr lang="en-US" sz="3200" dirty="0" err="1">
                <a:solidFill>
                  <a:srgbClr val="892D8A"/>
                </a:solidFill>
                <a:latin typeface="+mj-lt"/>
              </a:rPr>
              <a:t>Demografic</a:t>
            </a:r>
            <a:r>
              <a:rPr lang="en-US" sz="3200" dirty="0">
                <a:solidFill>
                  <a:srgbClr val="892D8A"/>
                </a:solidFill>
                <a:latin typeface="+mj-lt"/>
              </a:rPr>
              <a:t> changes will </a:t>
            </a:r>
            <a:r>
              <a:rPr lang="hr-HR" sz="3200" dirty="0" err="1">
                <a:solidFill>
                  <a:srgbClr val="892D8A"/>
                </a:solidFill>
                <a:latin typeface="+mj-lt"/>
              </a:rPr>
              <a:t>drastically</a:t>
            </a:r>
            <a:r>
              <a:rPr lang="hr-HR" sz="3200" dirty="0">
                <a:solidFill>
                  <a:srgbClr val="892D8A"/>
                </a:solidFill>
                <a:latin typeface="+mj-lt"/>
              </a:rPr>
              <a:t> </a:t>
            </a:r>
            <a:r>
              <a:rPr lang="hr-HR" sz="3200" dirty="0" err="1">
                <a:solidFill>
                  <a:srgbClr val="892D8A"/>
                </a:solidFill>
                <a:latin typeface="+mj-lt"/>
              </a:rPr>
              <a:t>impact</a:t>
            </a:r>
            <a:r>
              <a:rPr lang="en-US" sz="3200" dirty="0">
                <a:solidFill>
                  <a:srgbClr val="892D8A"/>
                </a:solidFill>
                <a:latin typeface="+mj-lt"/>
              </a:rPr>
              <a:t> the society we live in.</a:t>
            </a:r>
          </a:p>
        </p:txBody>
      </p:sp>
      <p:pic>
        <p:nvPicPr>
          <p:cNvPr id="3" name="Graphic 2" descr="Man changing baby">
            <a:extLst>
              <a:ext uri="{FF2B5EF4-FFF2-40B4-BE49-F238E27FC236}">
                <a16:creationId xmlns:a16="http://schemas.microsoft.com/office/drawing/2014/main" id="{48F06B54-591C-973C-0F35-335906DF8F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51508" y="1820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66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09FF0-15E1-48ED-1C8B-DC583AD66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088" y="1772816"/>
            <a:ext cx="4910336" cy="4464496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Croatia relies on Tourism.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North Macedonia relies on agriculture.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Extreme weather conditions will influence the way we live, how long we live, earn, travel, how much electricity we consume.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718F3-5CD3-53B2-42E8-4F92D4D53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4</a:t>
            </a:fld>
            <a:endParaRPr lang="hr-HR" dirty="0"/>
          </a:p>
        </p:txBody>
      </p:sp>
      <p:pic>
        <p:nvPicPr>
          <p:cNvPr id="2052" name="Picture 4" descr="The unequal pain of climate change in Europe | Climate &amp; Capitalism">
            <a:extLst>
              <a:ext uri="{FF2B5EF4-FFF2-40B4-BE49-F238E27FC236}">
                <a16:creationId xmlns:a16="http://schemas.microsoft.com/office/drawing/2014/main" id="{F8CB2E2B-8426-1875-1679-CEFE851AB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2" y="1185678"/>
            <a:ext cx="6500718" cy="553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2ACC97-807A-EEC7-A9D6-DA37F5A7BC10}"/>
              </a:ext>
            </a:extLst>
          </p:cNvPr>
          <p:cNvSpPr/>
          <p:nvPr/>
        </p:nvSpPr>
        <p:spPr>
          <a:xfrm>
            <a:off x="191344" y="5805264"/>
            <a:ext cx="6408712" cy="864096"/>
          </a:xfrm>
          <a:prstGeom prst="rect">
            <a:avLst/>
          </a:prstGeom>
          <a:noFill/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AEB4D1E-A171-E38C-BBF5-06EAC9F52C73}"/>
              </a:ext>
            </a:extLst>
          </p:cNvPr>
          <p:cNvSpPr txBox="1">
            <a:spLocks/>
          </p:cNvSpPr>
          <p:nvPr/>
        </p:nvSpPr>
        <p:spPr>
          <a:xfrm>
            <a:off x="609600" y="97318"/>
            <a:ext cx="8366720" cy="107721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dirty="0" err="1">
                <a:solidFill>
                  <a:srgbClr val="892D8A"/>
                </a:solidFill>
                <a:latin typeface="+mj-lt"/>
              </a:rPr>
              <a:t>Environmental</a:t>
            </a:r>
            <a:r>
              <a:rPr lang="hr-HR" sz="3200" dirty="0">
                <a:solidFill>
                  <a:srgbClr val="892D8A"/>
                </a:solidFill>
                <a:latin typeface="+mj-lt"/>
              </a:rPr>
              <a:t> </a:t>
            </a:r>
            <a:r>
              <a:rPr lang="hr-HR" sz="3200" dirty="0" err="1">
                <a:solidFill>
                  <a:srgbClr val="892D8A"/>
                </a:solidFill>
                <a:latin typeface="+mj-lt"/>
              </a:rPr>
              <a:t>challenges</a:t>
            </a:r>
            <a:r>
              <a:rPr lang="hr-HR" sz="3200" dirty="0">
                <a:solidFill>
                  <a:srgbClr val="892D8A"/>
                </a:solidFill>
              </a:rPr>
              <a:t>: </a:t>
            </a:r>
            <a:r>
              <a:rPr lang="hr-HR" sz="3200" dirty="0" err="1">
                <a:solidFill>
                  <a:srgbClr val="892D8A"/>
                </a:solidFill>
              </a:rPr>
              <a:t>The</a:t>
            </a:r>
            <a:r>
              <a:rPr lang="hr-HR" sz="3200" dirty="0">
                <a:solidFill>
                  <a:srgbClr val="892D8A"/>
                </a:solidFill>
              </a:rPr>
              <a:t> </a:t>
            </a:r>
            <a:r>
              <a:rPr lang="hr-HR" sz="3200" dirty="0" err="1">
                <a:solidFill>
                  <a:srgbClr val="892D8A"/>
                </a:solidFill>
              </a:rPr>
              <a:t>world</a:t>
            </a:r>
            <a:r>
              <a:rPr lang="hr-HR" sz="3200" dirty="0">
                <a:solidFill>
                  <a:srgbClr val="892D8A"/>
                </a:solidFill>
              </a:rPr>
              <a:t> </a:t>
            </a:r>
            <a:r>
              <a:rPr lang="hr-HR" sz="3200" dirty="0" err="1">
                <a:solidFill>
                  <a:srgbClr val="892D8A"/>
                </a:solidFill>
              </a:rPr>
              <a:t>in</a:t>
            </a:r>
            <a:r>
              <a:rPr lang="hr-HR" sz="3200" dirty="0">
                <a:solidFill>
                  <a:srgbClr val="892D8A"/>
                </a:solidFill>
              </a:rPr>
              <a:t> </a:t>
            </a:r>
            <a:r>
              <a:rPr lang="hr-HR" sz="3200" dirty="0" err="1">
                <a:solidFill>
                  <a:srgbClr val="892D8A"/>
                </a:solidFill>
              </a:rPr>
              <a:t>which</a:t>
            </a:r>
            <a:r>
              <a:rPr lang="hr-HR" sz="3200" dirty="0">
                <a:solidFill>
                  <a:srgbClr val="892D8A"/>
                </a:solidFill>
              </a:rPr>
              <a:t> </a:t>
            </a:r>
            <a:r>
              <a:rPr lang="hr-HR" sz="3200" dirty="0" err="1">
                <a:solidFill>
                  <a:srgbClr val="892D8A"/>
                </a:solidFill>
              </a:rPr>
              <a:t>we</a:t>
            </a:r>
            <a:r>
              <a:rPr lang="hr-HR" sz="3200" dirty="0">
                <a:solidFill>
                  <a:srgbClr val="892D8A"/>
                </a:solidFill>
              </a:rPr>
              <a:t> live </a:t>
            </a:r>
            <a:r>
              <a:rPr lang="hr-HR" sz="3200" dirty="0" err="1">
                <a:solidFill>
                  <a:srgbClr val="892D8A"/>
                </a:solidFill>
              </a:rPr>
              <a:t>will</a:t>
            </a:r>
            <a:r>
              <a:rPr lang="hr-HR" sz="3200" dirty="0">
                <a:solidFill>
                  <a:srgbClr val="892D8A"/>
                </a:solidFill>
              </a:rPr>
              <a:t> </a:t>
            </a:r>
            <a:r>
              <a:rPr lang="hr-HR" sz="3200" dirty="0" err="1">
                <a:solidFill>
                  <a:srgbClr val="892D8A"/>
                </a:solidFill>
              </a:rPr>
              <a:t>not</a:t>
            </a:r>
            <a:r>
              <a:rPr lang="hr-HR" sz="3200" dirty="0">
                <a:solidFill>
                  <a:srgbClr val="892D8A"/>
                </a:solidFill>
              </a:rPr>
              <a:t> </a:t>
            </a:r>
            <a:r>
              <a:rPr lang="hr-HR" sz="3200" dirty="0" err="1">
                <a:solidFill>
                  <a:srgbClr val="892D8A"/>
                </a:solidFill>
              </a:rPr>
              <a:t>look</a:t>
            </a:r>
            <a:r>
              <a:rPr lang="hr-HR" sz="3200" dirty="0">
                <a:solidFill>
                  <a:srgbClr val="892D8A"/>
                </a:solidFill>
              </a:rPr>
              <a:t> </a:t>
            </a:r>
            <a:r>
              <a:rPr lang="hr-HR" sz="3200" dirty="0" err="1">
                <a:solidFill>
                  <a:srgbClr val="892D8A"/>
                </a:solidFill>
              </a:rPr>
              <a:t>the</a:t>
            </a:r>
            <a:r>
              <a:rPr lang="hr-HR" sz="3200" dirty="0">
                <a:solidFill>
                  <a:srgbClr val="892D8A"/>
                </a:solidFill>
              </a:rPr>
              <a:t> same.</a:t>
            </a:r>
          </a:p>
        </p:txBody>
      </p:sp>
      <p:pic>
        <p:nvPicPr>
          <p:cNvPr id="6146" name="Picture 2" descr="Our Environment: 4 Major Environmental Challenges and Their Impact On  Health | by TRIB | Medium">
            <a:extLst>
              <a:ext uri="{FF2B5EF4-FFF2-40B4-BE49-F238E27FC236}">
                <a16:creationId xmlns:a16="http://schemas.microsoft.com/office/drawing/2014/main" id="{254D954F-7FF9-62A5-55BD-5B906BE12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188640"/>
            <a:ext cx="1942332" cy="110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316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718F3-5CD3-53B2-42E8-4F92D4D53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5</a:t>
            </a:fld>
            <a:endParaRPr lang="hr-H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280D0C-3C30-4BD7-FCE8-05BF161C91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472" y="33639"/>
            <a:ext cx="9266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3200" dirty="0">
                <a:solidFill>
                  <a:srgbClr val="892D8A"/>
                </a:solidFill>
                <a:latin typeface="+mj-lt"/>
              </a:rPr>
              <a:t>Financial </a:t>
            </a:r>
            <a:r>
              <a:rPr lang="hr-HR" sz="3200" dirty="0" err="1">
                <a:solidFill>
                  <a:srgbClr val="892D8A"/>
                </a:solidFill>
                <a:latin typeface="+mj-lt"/>
              </a:rPr>
              <a:t>markets</a:t>
            </a:r>
            <a:r>
              <a:rPr lang="hr-HR" sz="3200" dirty="0">
                <a:solidFill>
                  <a:srgbClr val="892D8A"/>
                </a:solidFill>
                <a:latin typeface="+mj-lt"/>
              </a:rPr>
              <a:t> </a:t>
            </a:r>
            <a:r>
              <a:rPr lang="hr-HR" sz="3200" dirty="0" err="1">
                <a:solidFill>
                  <a:srgbClr val="892D8A"/>
                </a:solidFill>
                <a:latin typeface="+mj-lt"/>
              </a:rPr>
              <a:t>challenges</a:t>
            </a:r>
            <a:r>
              <a:rPr lang="hr-HR" sz="3200" dirty="0">
                <a:solidFill>
                  <a:srgbClr val="892D8A"/>
                </a:solidFill>
                <a:latin typeface="+mj-lt"/>
              </a:rPr>
              <a:t>: </a:t>
            </a:r>
            <a:r>
              <a:rPr lang="hr-HR" sz="3200" dirty="0" err="1">
                <a:solidFill>
                  <a:srgbClr val="892D8A"/>
                </a:solidFill>
              </a:rPr>
              <a:t>Our</a:t>
            </a:r>
            <a:r>
              <a:rPr lang="hr-HR" sz="3200" dirty="0">
                <a:solidFill>
                  <a:srgbClr val="892D8A"/>
                </a:solidFill>
              </a:rPr>
              <a:t> </a:t>
            </a:r>
            <a:r>
              <a:rPr lang="hr-HR" sz="3200" dirty="0" err="1">
                <a:solidFill>
                  <a:srgbClr val="892D8A"/>
                </a:solidFill>
              </a:rPr>
              <a:t>early</a:t>
            </a:r>
            <a:r>
              <a:rPr lang="hr-HR" sz="3200" dirty="0">
                <a:solidFill>
                  <a:srgbClr val="892D8A"/>
                </a:solidFill>
              </a:rPr>
              <a:t> </a:t>
            </a:r>
            <a:r>
              <a:rPr lang="hr-HR" sz="3200" dirty="0" err="1">
                <a:solidFill>
                  <a:srgbClr val="892D8A"/>
                </a:solidFill>
              </a:rPr>
              <a:t>stage</a:t>
            </a:r>
            <a:r>
              <a:rPr lang="hr-HR" sz="3200" dirty="0">
                <a:solidFill>
                  <a:srgbClr val="892D8A"/>
                </a:solidFill>
              </a:rPr>
              <a:t> </a:t>
            </a:r>
            <a:r>
              <a:rPr lang="hr-HR" sz="3200" dirty="0" err="1">
                <a:solidFill>
                  <a:srgbClr val="892D8A"/>
                </a:solidFill>
              </a:rPr>
              <a:t>and</a:t>
            </a:r>
            <a:r>
              <a:rPr lang="hr-HR" sz="3200" dirty="0">
                <a:solidFill>
                  <a:srgbClr val="892D8A"/>
                </a:solidFill>
              </a:rPr>
              <a:t> </a:t>
            </a:r>
            <a:r>
              <a:rPr lang="hr-HR" sz="3200" dirty="0" err="1">
                <a:solidFill>
                  <a:srgbClr val="892D8A"/>
                </a:solidFill>
              </a:rPr>
              <a:t>innovation</a:t>
            </a:r>
            <a:r>
              <a:rPr lang="hr-HR" sz="3200" dirty="0">
                <a:solidFill>
                  <a:srgbClr val="892D8A"/>
                </a:solidFill>
              </a:rPr>
              <a:t> </a:t>
            </a:r>
            <a:r>
              <a:rPr lang="hr-HR" sz="3200" dirty="0" err="1">
                <a:solidFill>
                  <a:srgbClr val="892D8A"/>
                </a:solidFill>
              </a:rPr>
              <a:t>companies</a:t>
            </a:r>
            <a:r>
              <a:rPr lang="hr-HR" sz="3200" dirty="0">
                <a:solidFill>
                  <a:srgbClr val="892D8A"/>
                </a:solidFill>
              </a:rPr>
              <a:t> </a:t>
            </a:r>
            <a:r>
              <a:rPr lang="hr-HR" sz="3200" dirty="0" err="1">
                <a:solidFill>
                  <a:srgbClr val="892D8A"/>
                </a:solidFill>
              </a:rPr>
              <a:t>can</a:t>
            </a:r>
            <a:r>
              <a:rPr lang="hr-HR" sz="3200" dirty="0">
                <a:solidFill>
                  <a:srgbClr val="892D8A"/>
                </a:solidFill>
              </a:rPr>
              <a:t> </a:t>
            </a:r>
            <a:r>
              <a:rPr lang="hr-HR" sz="3200" dirty="0" err="1">
                <a:solidFill>
                  <a:srgbClr val="892D8A"/>
                </a:solidFill>
              </a:rPr>
              <a:t>not</a:t>
            </a:r>
            <a:r>
              <a:rPr lang="hr-HR" sz="3200" dirty="0">
                <a:solidFill>
                  <a:srgbClr val="892D8A"/>
                </a:solidFill>
              </a:rPr>
              <a:t> </a:t>
            </a:r>
            <a:r>
              <a:rPr lang="hr-HR" sz="3200" dirty="0" err="1">
                <a:solidFill>
                  <a:srgbClr val="892D8A"/>
                </a:solidFill>
              </a:rPr>
              <a:t>grow</a:t>
            </a:r>
            <a:r>
              <a:rPr lang="hr-HR" sz="3200" dirty="0">
                <a:solidFill>
                  <a:srgbClr val="892D8A"/>
                </a:solidFill>
              </a:rPr>
              <a:t> </a:t>
            </a:r>
            <a:r>
              <a:rPr lang="hr-HR" sz="3200" dirty="0" err="1">
                <a:solidFill>
                  <a:srgbClr val="892D8A"/>
                </a:solidFill>
              </a:rPr>
              <a:t>locally</a:t>
            </a:r>
            <a:r>
              <a:rPr lang="hr-HR" sz="3200" dirty="0">
                <a:solidFill>
                  <a:srgbClr val="892D8A"/>
                </a:solidFill>
              </a:rPr>
              <a:t>.</a:t>
            </a:r>
            <a:endParaRPr lang="hr-HR" sz="3200" dirty="0">
              <a:solidFill>
                <a:srgbClr val="892D8A"/>
              </a:solidFill>
              <a:latin typeface="+mj-lt"/>
            </a:endParaRPr>
          </a:p>
        </p:txBody>
      </p:sp>
      <p:pic>
        <p:nvPicPr>
          <p:cNvPr id="3074" name="Picture 2" descr="Chart: Global Unicorn Herd Now Counts 1,000+ Companies | Statista">
            <a:extLst>
              <a:ext uri="{FF2B5EF4-FFF2-40B4-BE49-F238E27FC236}">
                <a16:creationId xmlns:a16="http://schemas.microsoft.com/office/drawing/2014/main" id="{8CA0EE62-0B79-0190-E298-48B49A44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91072"/>
            <a:ext cx="5134272" cy="51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709FF0-15E1-48ED-1C8B-DC583AD66291}"/>
              </a:ext>
            </a:extLst>
          </p:cNvPr>
          <p:cNvSpPr txBox="1">
            <a:spLocks/>
          </p:cNvSpPr>
          <p:nvPr/>
        </p:nvSpPr>
        <p:spPr>
          <a:xfrm>
            <a:off x="5663952" y="1424361"/>
            <a:ext cx="5870081" cy="4090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>
                <a:solidFill>
                  <a:srgbClr val="7030A0"/>
                </a:solidFill>
              </a:rPr>
              <a:t>Lack of risk financing has caused large disproportion in distribution of unicorns (+1bn USD companies), and with that</a:t>
            </a:r>
          </a:p>
          <a:p>
            <a:pPr lvl="2"/>
            <a:r>
              <a:rPr lang="en-US" sz="2000" dirty="0">
                <a:solidFill>
                  <a:srgbClr val="7030A0"/>
                </a:solidFill>
              </a:rPr>
              <a:t>Lack of technological companies in Europe</a:t>
            </a:r>
          </a:p>
          <a:p>
            <a:pPr lvl="2"/>
            <a:r>
              <a:rPr lang="en-US" sz="2000" dirty="0">
                <a:solidFill>
                  <a:srgbClr val="7030A0"/>
                </a:solidFill>
              </a:rPr>
              <a:t>World wealth is channeled to US and is financing local innovation, </a:t>
            </a:r>
            <a:r>
              <a:rPr lang="en-US" sz="2000" dirty="0" err="1">
                <a:solidFill>
                  <a:srgbClr val="7030A0"/>
                </a:solidFill>
              </a:rPr>
              <a:t>emplyoment</a:t>
            </a:r>
            <a:r>
              <a:rPr lang="en-US" sz="2000" dirty="0">
                <a:solidFill>
                  <a:srgbClr val="7030A0"/>
                </a:solidFill>
              </a:rPr>
              <a:t> and growth</a:t>
            </a:r>
          </a:p>
          <a:p>
            <a:pPr lvl="2"/>
            <a:r>
              <a:rPr lang="en-US" sz="2000" dirty="0">
                <a:solidFill>
                  <a:srgbClr val="7030A0"/>
                </a:solidFill>
              </a:rPr>
              <a:t>Seats of European companies moving to US to raise funds</a:t>
            </a:r>
          </a:p>
          <a:p>
            <a:endParaRPr lang="hr-HR" sz="24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Stock Market Illustration Images - Free Download on Freepik">
            <a:extLst>
              <a:ext uri="{FF2B5EF4-FFF2-40B4-BE49-F238E27FC236}">
                <a16:creationId xmlns:a16="http://schemas.microsoft.com/office/drawing/2014/main" id="{D4A26F74-081D-0470-F4FD-701AA30BD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176485"/>
            <a:ext cx="1944242" cy="129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532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718F3-5CD3-53B2-42E8-4F92D4D53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6</a:t>
            </a:fld>
            <a:endParaRPr lang="hr-H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280D0C-3C30-4BD7-FCE8-05BF161C91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307529"/>
            <a:ext cx="9806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3200" dirty="0">
                <a:solidFill>
                  <a:srgbClr val="892D8A"/>
                </a:solidFill>
                <a:latin typeface="+mj-lt"/>
              </a:rPr>
              <a:t>Financial </a:t>
            </a:r>
            <a:r>
              <a:rPr lang="hr-HR" sz="3200" dirty="0" err="1">
                <a:solidFill>
                  <a:srgbClr val="892D8A"/>
                </a:solidFill>
                <a:latin typeface="+mj-lt"/>
              </a:rPr>
              <a:t>markets</a:t>
            </a:r>
            <a:r>
              <a:rPr lang="hr-HR" sz="3200" dirty="0">
                <a:solidFill>
                  <a:srgbClr val="892D8A"/>
                </a:solidFill>
                <a:latin typeface="+mj-lt"/>
              </a:rPr>
              <a:t> </a:t>
            </a:r>
            <a:r>
              <a:rPr lang="hr-HR" sz="3200" dirty="0" err="1">
                <a:solidFill>
                  <a:srgbClr val="892D8A"/>
                </a:solidFill>
                <a:latin typeface="+mj-lt"/>
              </a:rPr>
              <a:t>challenges</a:t>
            </a:r>
            <a:r>
              <a:rPr lang="hr-HR" sz="3200" dirty="0">
                <a:solidFill>
                  <a:srgbClr val="892D8A"/>
                </a:solidFill>
                <a:latin typeface="+mj-lt"/>
              </a:rPr>
              <a:t>: US market cap </a:t>
            </a:r>
            <a:r>
              <a:rPr lang="hr-HR" sz="3200" dirty="0" err="1">
                <a:solidFill>
                  <a:srgbClr val="892D8A"/>
                </a:solidFill>
                <a:latin typeface="+mj-lt"/>
              </a:rPr>
              <a:t>leads</a:t>
            </a:r>
            <a:r>
              <a:rPr lang="hr-HR" sz="3200" dirty="0">
                <a:solidFill>
                  <a:srgbClr val="892D8A"/>
                </a:solidFill>
                <a:latin typeface="+mj-lt"/>
              </a:rPr>
              <a:t> </a:t>
            </a:r>
            <a:r>
              <a:rPr lang="hr-HR" sz="3200" dirty="0" err="1">
                <a:solidFill>
                  <a:srgbClr val="892D8A"/>
                </a:solidFill>
                <a:latin typeface="+mj-lt"/>
              </a:rPr>
              <a:t>all</a:t>
            </a:r>
            <a:r>
              <a:rPr lang="hr-HR" sz="3200" dirty="0">
                <a:solidFill>
                  <a:srgbClr val="892D8A"/>
                </a:solidFill>
                <a:latin typeface="+mj-lt"/>
              </a:rPr>
              <a:t> </a:t>
            </a:r>
            <a:r>
              <a:rPr lang="hr-HR" sz="3200" dirty="0" err="1">
                <a:solidFill>
                  <a:srgbClr val="892D8A"/>
                </a:solidFill>
                <a:latin typeface="+mj-lt"/>
              </a:rPr>
              <a:t>business</a:t>
            </a:r>
            <a:r>
              <a:rPr lang="hr-HR" sz="3200" dirty="0">
                <a:solidFill>
                  <a:srgbClr val="892D8A"/>
                </a:solidFill>
                <a:latin typeface="+mj-lt"/>
              </a:rPr>
              <a:t> </a:t>
            </a:r>
            <a:r>
              <a:rPr lang="hr-HR" sz="3200" dirty="0" err="1">
                <a:solidFill>
                  <a:srgbClr val="892D8A"/>
                </a:solidFill>
                <a:latin typeface="+mj-lt"/>
              </a:rPr>
              <a:t>categories</a:t>
            </a:r>
            <a:endParaRPr lang="hr-HR" sz="3200" dirty="0">
              <a:solidFill>
                <a:srgbClr val="892D8A"/>
              </a:solidFill>
              <a:latin typeface="+mj-lt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6BFAA84-0943-9987-54DB-C327EAF38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24" y="1420268"/>
            <a:ext cx="4061805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E9B5D9C-C9F7-F269-4834-34040DBB9C33}"/>
              </a:ext>
            </a:extLst>
          </p:cNvPr>
          <p:cNvSpPr txBox="1">
            <a:spLocks/>
          </p:cNvSpPr>
          <p:nvPr/>
        </p:nvSpPr>
        <p:spPr>
          <a:xfrm>
            <a:off x="5460798" y="1859172"/>
            <a:ext cx="5870081" cy="40901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dirty="0">
                <a:solidFill>
                  <a:srgbClr val="7030A0"/>
                </a:solidFill>
              </a:rPr>
              <a:t>The US represents 50% of the global market capitalisation, dwarfing the EU’s 11%, driven by</a:t>
            </a:r>
            <a:r>
              <a:rPr lang="hr-HR" sz="2400" dirty="0">
                <a:solidFill>
                  <a:srgbClr val="7030A0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the attractiveness of the US listing and trading environment, dominated by Nasdaq and</a:t>
            </a:r>
            <a:r>
              <a:rPr lang="hr-HR" sz="2400" dirty="0">
                <a:solidFill>
                  <a:srgbClr val="7030A0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NYSE. </a:t>
            </a:r>
            <a:endParaRPr lang="hr-HR" sz="2400" dirty="0">
              <a:solidFill>
                <a:srgbClr val="7030A0"/>
              </a:solidFill>
            </a:endParaRPr>
          </a:p>
          <a:p>
            <a:pPr algn="l"/>
            <a:endParaRPr lang="hr-HR" sz="2400" dirty="0">
              <a:solidFill>
                <a:srgbClr val="7030A0"/>
              </a:solidFill>
            </a:endParaRPr>
          </a:p>
          <a:p>
            <a:pPr algn="l"/>
            <a:r>
              <a:rPr lang="en-GB" sz="2400" dirty="0">
                <a:solidFill>
                  <a:srgbClr val="7030A0"/>
                </a:solidFill>
              </a:rPr>
              <a:t>The situation is alarming: in 2021 alone, the US experienced more Tech IPOs than</a:t>
            </a:r>
            <a:r>
              <a:rPr lang="hr-HR" sz="2400" dirty="0">
                <a:solidFill>
                  <a:srgbClr val="7030A0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Europe did over the entire period from 2015 to 2023, and 50 European-founded companies</a:t>
            </a:r>
            <a:r>
              <a:rPr lang="hr-HR" sz="2400" dirty="0">
                <a:solidFill>
                  <a:srgbClr val="7030A0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have filed for an IPO in the US since 2018</a:t>
            </a:r>
            <a:r>
              <a:rPr lang="hr-HR" sz="2400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3" name="Picture 2" descr="Stock Market Illustration Images - Free Download on Freepik">
            <a:extLst>
              <a:ext uri="{FF2B5EF4-FFF2-40B4-BE49-F238E27FC236}">
                <a16:creationId xmlns:a16="http://schemas.microsoft.com/office/drawing/2014/main" id="{AB8DB187-9F42-C393-41A8-96C2BA5F5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176485"/>
            <a:ext cx="1944242" cy="129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100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718F3-5CD3-53B2-42E8-4F92D4D53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7</a:t>
            </a:fld>
            <a:endParaRPr lang="hr-H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280D0C-3C30-4BD7-FCE8-05BF161C91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553750"/>
            <a:ext cx="980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3200" dirty="0">
                <a:solidFill>
                  <a:srgbClr val="892D8A"/>
                </a:solidFill>
                <a:latin typeface="+mj-lt"/>
              </a:rPr>
              <a:t>Financial </a:t>
            </a:r>
            <a:r>
              <a:rPr lang="hr-HR" sz="3200" dirty="0" err="1">
                <a:solidFill>
                  <a:srgbClr val="892D8A"/>
                </a:solidFill>
                <a:latin typeface="+mj-lt"/>
              </a:rPr>
              <a:t>markets</a:t>
            </a:r>
            <a:r>
              <a:rPr lang="hr-HR" sz="3200" dirty="0">
                <a:solidFill>
                  <a:srgbClr val="892D8A"/>
                </a:solidFill>
                <a:latin typeface="+mj-lt"/>
              </a:rPr>
              <a:t> </a:t>
            </a:r>
            <a:r>
              <a:rPr lang="hr-HR" sz="3200" dirty="0" err="1">
                <a:solidFill>
                  <a:srgbClr val="892D8A"/>
                </a:solidFill>
                <a:latin typeface="+mj-lt"/>
              </a:rPr>
              <a:t>challenges</a:t>
            </a:r>
            <a:r>
              <a:rPr lang="hr-HR" sz="3200" dirty="0">
                <a:solidFill>
                  <a:srgbClr val="892D8A"/>
                </a:solidFill>
                <a:latin typeface="+mj-lt"/>
              </a:rPr>
              <a:t>: </a:t>
            </a:r>
            <a:r>
              <a:rPr lang="hr-HR" sz="3200" dirty="0" err="1">
                <a:solidFill>
                  <a:srgbClr val="892D8A"/>
                </a:solidFill>
                <a:latin typeface="+mj-lt"/>
              </a:rPr>
              <a:t>Lack</a:t>
            </a:r>
            <a:r>
              <a:rPr lang="hr-HR" sz="3200" dirty="0">
                <a:solidFill>
                  <a:srgbClr val="892D8A"/>
                </a:solidFill>
                <a:latin typeface="+mj-lt"/>
              </a:rPr>
              <a:t> </a:t>
            </a:r>
            <a:r>
              <a:rPr lang="hr-HR" sz="3200" dirty="0" err="1">
                <a:solidFill>
                  <a:srgbClr val="892D8A"/>
                </a:solidFill>
                <a:latin typeface="+mj-lt"/>
              </a:rPr>
              <a:t>of</a:t>
            </a:r>
            <a:r>
              <a:rPr lang="hr-HR" sz="3200" dirty="0">
                <a:solidFill>
                  <a:srgbClr val="892D8A"/>
                </a:solidFill>
                <a:latin typeface="+mj-lt"/>
              </a:rPr>
              <a:t> </a:t>
            </a:r>
            <a:r>
              <a:rPr lang="hr-HR" sz="3200" dirty="0" err="1">
                <a:solidFill>
                  <a:srgbClr val="892D8A"/>
                </a:solidFill>
                <a:latin typeface="+mj-lt"/>
              </a:rPr>
              <a:t>IPOs</a:t>
            </a:r>
            <a:endParaRPr lang="hr-HR" sz="3200" dirty="0">
              <a:solidFill>
                <a:srgbClr val="892D8A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335CA1-C608-5386-4344-F078CA1DE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17" y="1391072"/>
            <a:ext cx="7906853" cy="5382376"/>
          </a:xfrm>
          <a:prstGeom prst="rect">
            <a:avLst/>
          </a:prstGeom>
        </p:spPr>
      </p:pic>
      <p:pic>
        <p:nvPicPr>
          <p:cNvPr id="2" name="Picture 2" descr="Stock Market Illustration Images - Free Download on Freepik">
            <a:extLst>
              <a:ext uri="{FF2B5EF4-FFF2-40B4-BE49-F238E27FC236}">
                <a16:creationId xmlns:a16="http://schemas.microsoft.com/office/drawing/2014/main" id="{5CBAE9BF-7399-774E-C788-658BB5A2D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176485"/>
            <a:ext cx="1944242" cy="129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536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3F83E0E6-4FC1-2F85-A666-511F9209BA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141537"/>
          <a:ext cx="508935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Content Placeholder 11">
            <a:extLst>
              <a:ext uri="{FF2B5EF4-FFF2-40B4-BE49-F238E27FC236}">
                <a16:creationId xmlns:a16="http://schemas.microsoft.com/office/drawing/2014/main" id="{BCB4E330-F9C0-39BA-C2F4-12C489655D59}"/>
              </a:ext>
            </a:extLst>
          </p:cNvPr>
          <p:cNvGraphicFramePr>
            <a:graphicFrameLocks/>
          </p:cNvGraphicFramePr>
          <p:nvPr/>
        </p:nvGraphicFramePr>
        <p:xfrm>
          <a:off x="6340642" y="2141537"/>
          <a:ext cx="508935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9C5FDB5-3783-E3F4-9B32-22C30E6BFB29}"/>
              </a:ext>
            </a:extLst>
          </p:cNvPr>
          <p:cNvSpPr txBox="1"/>
          <p:nvPr/>
        </p:nvSpPr>
        <p:spPr>
          <a:xfrm>
            <a:off x="2472489" y="1508297"/>
            <a:ext cx="1820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chemeClr val="accent2"/>
                </a:solidFill>
              </a:rPr>
              <a:t>2008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70C44A-5B18-5895-55BA-8F11065F9CF5}"/>
              </a:ext>
            </a:extLst>
          </p:cNvPr>
          <p:cNvSpPr txBox="1"/>
          <p:nvPr/>
        </p:nvSpPr>
        <p:spPr>
          <a:xfrm>
            <a:off x="7898732" y="1508296"/>
            <a:ext cx="1820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chemeClr val="accent1"/>
                </a:solidFill>
              </a:rPr>
              <a:t>2024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8FCF86-8B4C-41DB-89F4-E65C4BAE6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16632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hr-HR" sz="3200" dirty="0">
                <a:solidFill>
                  <a:srgbClr val="892D8A"/>
                </a:solidFill>
              </a:rPr>
              <a:t>CROBEX</a:t>
            </a:r>
            <a:r>
              <a:rPr lang="hr-HR" sz="3200" dirty="0"/>
              <a:t> </a:t>
            </a:r>
            <a:r>
              <a:rPr lang="hr-HR" sz="3200" dirty="0">
                <a:solidFill>
                  <a:srgbClr val="7030A0"/>
                </a:solidFill>
              </a:rPr>
              <a:t>®</a:t>
            </a:r>
            <a:r>
              <a:rPr lang="hr-HR" sz="3200" dirty="0">
                <a:solidFill>
                  <a:srgbClr val="892D8A"/>
                </a:solidFill>
              </a:rPr>
              <a:t> </a:t>
            </a:r>
            <a:r>
              <a:rPr lang="hr-HR" sz="3200" dirty="0" err="1">
                <a:solidFill>
                  <a:srgbClr val="892D8A"/>
                </a:solidFill>
              </a:rPr>
              <a:t>challenge</a:t>
            </a:r>
            <a:r>
              <a:rPr lang="hr-HR" sz="3200" dirty="0">
                <a:solidFill>
                  <a:srgbClr val="892D8A"/>
                </a:solidFill>
              </a:rPr>
              <a:t>: 3000 </a:t>
            </a:r>
            <a:r>
              <a:rPr lang="hr-HR" sz="3200" dirty="0" err="1">
                <a:solidFill>
                  <a:srgbClr val="892D8A"/>
                </a:solidFill>
              </a:rPr>
              <a:t>points</a:t>
            </a:r>
            <a:r>
              <a:rPr lang="hr-HR" sz="3200" dirty="0">
                <a:solidFill>
                  <a:srgbClr val="892D8A"/>
                </a:solidFill>
              </a:rPr>
              <a:t> </a:t>
            </a:r>
            <a:r>
              <a:rPr lang="hr-HR" sz="3200" dirty="0" err="1">
                <a:solidFill>
                  <a:srgbClr val="892D8A"/>
                </a:solidFill>
              </a:rPr>
              <a:t>in</a:t>
            </a:r>
            <a:r>
              <a:rPr lang="hr-HR" sz="3200" dirty="0">
                <a:solidFill>
                  <a:srgbClr val="892D8A"/>
                </a:solidFill>
              </a:rPr>
              <a:t> 2008 </a:t>
            </a:r>
            <a:r>
              <a:rPr lang="hr-HR" sz="3200" dirty="0" err="1">
                <a:solidFill>
                  <a:srgbClr val="892D8A"/>
                </a:solidFill>
              </a:rPr>
              <a:t>and</a:t>
            </a:r>
            <a:r>
              <a:rPr lang="hr-HR" sz="3200" dirty="0">
                <a:solidFill>
                  <a:srgbClr val="892D8A"/>
                </a:solidFill>
              </a:rPr>
              <a:t> </a:t>
            </a:r>
            <a:r>
              <a:rPr lang="hr-HR" sz="3200" dirty="0" err="1">
                <a:solidFill>
                  <a:srgbClr val="892D8A"/>
                </a:solidFill>
              </a:rPr>
              <a:t>now</a:t>
            </a:r>
            <a:endParaRPr lang="en-GB" sz="3200" dirty="0">
              <a:solidFill>
                <a:srgbClr val="892D8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353338-E2AB-8D13-99CF-190215F6A6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98603" y="965515"/>
            <a:ext cx="3409557" cy="49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86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24841-E95F-EEAF-E452-344C356E2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12179" cy="838033"/>
          </a:xfrm>
        </p:spPr>
        <p:txBody>
          <a:bodyPr>
            <a:normAutofit/>
          </a:bodyPr>
          <a:lstStyle/>
          <a:p>
            <a:pPr algn="l"/>
            <a:r>
              <a:rPr lang="hr-HR" sz="3200" dirty="0">
                <a:solidFill>
                  <a:srgbClr val="892D8A"/>
                </a:solidFill>
              </a:rPr>
              <a:t>CROBEX® composition (2008 vs. 2024)</a:t>
            </a:r>
            <a:endParaRPr lang="en-US" sz="3200" dirty="0">
              <a:solidFill>
                <a:srgbClr val="892D8A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133F02-FCBB-8B6F-CB05-850A5CDCC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842" y="1403598"/>
            <a:ext cx="10515600" cy="440166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7030A0"/>
                </a:solidFill>
              </a:rPr>
              <a:t>Out of the 30 companies comprising the CROBEX index in 2008: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11</a:t>
            </a:r>
            <a:r>
              <a:rPr lang="en-US" sz="2000" dirty="0">
                <a:solidFill>
                  <a:srgbClr val="7030A0"/>
                </a:solidFill>
              </a:rPr>
              <a:t> were delisted by 2024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2 </a:t>
            </a:r>
            <a:r>
              <a:rPr lang="en-US" sz="2000" dirty="0">
                <a:solidFill>
                  <a:srgbClr val="7030A0"/>
                </a:solidFill>
              </a:rPr>
              <a:t> comprise other indices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6 </a:t>
            </a:r>
            <a:r>
              <a:rPr lang="en-US" sz="2000" dirty="0">
                <a:solidFill>
                  <a:srgbClr val="7030A0"/>
                </a:solidFill>
              </a:rPr>
              <a:t>no longer meet criteria for index composition</a:t>
            </a:r>
          </a:p>
          <a:p>
            <a:pPr marL="742950" lvl="2" indent="-342900">
              <a:lnSpc>
                <a:spcPct val="90000"/>
              </a:lnSpc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Market cap is about 14% lower, while turnover is about 13% of it used to be in 2008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--&gt; very low free float is the biggest problem of Croatian market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703579-4B65-46D7-1D0D-A519AF51F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4149080"/>
            <a:ext cx="11568608" cy="221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58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22121</TotalTime>
  <Words>918</Words>
  <Application>Microsoft Office PowerPoint</Application>
  <PresentationFormat>Widescreen</PresentationFormat>
  <Paragraphs>127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tema</vt:lpstr>
      <vt:lpstr>Macedonian and Zagreb Stock Exchange 5 years later</vt:lpstr>
      <vt:lpstr>Challenges ahead of us</vt:lpstr>
      <vt:lpstr>Global challenges: Demografic changes will drastically impact the society we live in.</vt:lpstr>
      <vt:lpstr>PowerPoint Presentation</vt:lpstr>
      <vt:lpstr>Financial markets challenges: Our early stage and innovation companies can not grow locally.</vt:lpstr>
      <vt:lpstr>Financial markets challenges: US market cap leads all business categories</vt:lpstr>
      <vt:lpstr>Financial markets challenges: Lack of IPOs</vt:lpstr>
      <vt:lpstr>CROBEX ® challenge: 3000 points in 2008 and now</vt:lpstr>
      <vt:lpstr>CROBEX® composition (2008 vs. 2024)</vt:lpstr>
      <vt:lpstr>What do we need to do?</vt:lpstr>
      <vt:lpstr>Capital Market Union: Dream, utopia or future?</vt:lpstr>
      <vt:lpstr>We all agree about the problems….</vt:lpstr>
      <vt:lpstr>How about the solutions?</vt:lpstr>
      <vt:lpstr>Future Challenges of Our Exchanges</vt:lpstr>
      <vt:lpstr>5 years of MSE and ZSE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PREZENTACIJE</dc:title>
  <dc:creator>sanda</dc:creator>
  <cp:lastModifiedBy>Ivana Gažić</cp:lastModifiedBy>
  <cp:revision>62</cp:revision>
  <dcterms:created xsi:type="dcterms:W3CDTF">2016-04-15T08:00:13Z</dcterms:created>
  <dcterms:modified xsi:type="dcterms:W3CDTF">2024-09-16T11:28:14Z</dcterms:modified>
</cp:coreProperties>
</file>